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60" r:id="rId3"/>
    <p:sldId id="261" r:id="rId4"/>
    <p:sldId id="372" r:id="rId5"/>
    <p:sldId id="363" r:id="rId6"/>
    <p:sldId id="364" r:id="rId7"/>
    <p:sldId id="374" r:id="rId8"/>
    <p:sldId id="375" r:id="rId9"/>
    <p:sldId id="376" r:id="rId10"/>
    <p:sldId id="365" r:id="rId11"/>
    <p:sldId id="367" r:id="rId12"/>
    <p:sldId id="377" r:id="rId13"/>
    <p:sldId id="366" r:id="rId14"/>
    <p:sldId id="295" r:id="rId15"/>
    <p:sldId id="373" r:id="rId16"/>
    <p:sldId id="291" r:id="rId17"/>
    <p:sldId id="368" r:id="rId18"/>
    <p:sldId id="370" r:id="rId19"/>
    <p:sldId id="369" r:id="rId20"/>
    <p:sldId id="371" r:id="rId21"/>
    <p:sldId id="3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Kadkoy" initials="SK" lastIdx="1" clrIdx="0">
    <p:extLst>
      <p:ext uri="{19B8F6BF-5375-455C-9EA6-DF929625EA0E}">
        <p15:presenceInfo xmlns:p15="http://schemas.microsoft.com/office/powerpoint/2012/main" userId="7f4f071350aeff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322" autoAdjust="0"/>
  </p:normalViewPr>
  <p:slideViewPr>
    <p:cSldViewPr snapToGrid="0">
      <p:cViewPr varScale="1">
        <p:scale>
          <a:sx n="74" d="100"/>
          <a:sy n="74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D06CC-609F-4E9B-9A0D-82AC5049285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00CC3-EC24-474D-BED7-E9C8A97A9E26}">
      <dgm:prSet phldrT="[Text]"/>
      <dgm:spPr/>
      <dgm:t>
        <a:bodyPr/>
        <a:lstStyle/>
        <a:p>
          <a:r>
            <a:rPr lang="en-US" dirty="0"/>
            <a:t>Non-Profit Eligibility</a:t>
          </a:r>
        </a:p>
      </dgm:t>
    </dgm:pt>
    <dgm:pt modelId="{6C638874-80B9-433A-AB2F-8C120FDBC720}" type="parTrans" cxnId="{64F9158A-7827-4121-A0BE-5696189629A2}">
      <dgm:prSet/>
      <dgm:spPr/>
      <dgm:t>
        <a:bodyPr/>
        <a:lstStyle/>
        <a:p>
          <a:endParaRPr lang="en-US"/>
        </a:p>
      </dgm:t>
    </dgm:pt>
    <dgm:pt modelId="{3A47F1FA-41EA-4DF4-9A54-8B75114CAB6D}" type="sibTrans" cxnId="{64F9158A-7827-4121-A0BE-5696189629A2}">
      <dgm:prSet/>
      <dgm:spPr/>
      <dgm:t>
        <a:bodyPr/>
        <a:lstStyle/>
        <a:p>
          <a:endParaRPr lang="en-US"/>
        </a:p>
      </dgm:t>
    </dgm:pt>
    <dgm:pt modelId="{5CB2E471-7A1A-4E04-8DAF-071F5C2B9C2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3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≤ 500 Employees</a:t>
          </a:r>
          <a:endParaRPr lang="en-US" sz="3300" dirty="0">
            <a:solidFill>
              <a:schemeClr val="tx1"/>
            </a:solidFill>
            <a:latin typeface="+mn-lt"/>
          </a:endParaRPr>
        </a:p>
      </dgm:t>
    </dgm:pt>
    <dgm:pt modelId="{98E46448-B514-4724-8A87-3CC4E999F8AB}" type="parTrans" cxnId="{DC5B9DCF-3610-4A46-8139-AE1C662828ED}">
      <dgm:prSet/>
      <dgm:spPr/>
      <dgm:t>
        <a:bodyPr/>
        <a:lstStyle/>
        <a:p>
          <a:endParaRPr lang="en-US"/>
        </a:p>
      </dgm:t>
    </dgm:pt>
    <dgm:pt modelId="{D6197713-2519-4A94-A64B-F0E55B43F4D5}" type="sibTrans" cxnId="{DC5B9DCF-3610-4A46-8139-AE1C662828ED}">
      <dgm:prSet/>
      <dgm:spPr/>
      <dgm:t>
        <a:bodyPr/>
        <a:lstStyle/>
        <a:p>
          <a:endParaRPr lang="en-US"/>
        </a:p>
      </dgm:t>
    </dgm:pt>
    <dgm:pt modelId="{351E50F8-2450-4E4B-8862-BAE8EC34751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300" dirty="0">
              <a:solidFill>
                <a:schemeClr val="tx1"/>
              </a:solidFill>
            </a:rPr>
            <a:t>Non-Profit Organization under IRC 501(c)(3) &amp; (c)(19)</a:t>
          </a:r>
        </a:p>
      </dgm:t>
    </dgm:pt>
    <dgm:pt modelId="{DB301BCA-73D8-4567-9FE4-836C65C5E5F5}" type="sibTrans" cxnId="{CBB2D0C7-CBD4-4CB2-9FA5-0FE62A6988DE}">
      <dgm:prSet/>
      <dgm:spPr/>
      <dgm:t>
        <a:bodyPr/>
        <a:lstStyle/>
        <a:p>
          <a:endParaRPr lang="en-US"/>
        </a:p>
      </dgm:t>
    </dgm:pt>
    <dgm:pt modelId="{2A642A3A-9520-4A3F-A4AB-85759E8BF45E}" type="parTrans" cxnId="{CBB2D0C7-CBD4-4CB2-9FA5-0FE62A6988DE}">
      <dgm:prSet/>
      <dgm:spPr/>
      <dgm:t>
        <a:bodyPr/>
        <a:lstStyle/>
        <a:p>
          <a:endParaRPr lang="en-US"/>
        </a:p>
      </dgm:t>
    </dgm:pt>
    <dgm:pt modelId="{652E2C7A-09C1-487F-8492-9E4626E951F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 existence before February 15, 2020</a:t>
          </a:r>
        </a:p>
      </dgm:t>
    </dgm:pt>
    <dgm:pt modelId="{CEE12B27-95D7-4208-A30C-0155643168F0}" type="parTrans" cxnId="{04A873C2-208B-4E3D-A069-5B3F20DD18D6}">
      <dgm:prSet/>
      <dgm:spPr/>
      <dgm:t>
        <a:bodyPr/>
        <a:lstStyle/>
        <a:p>
          <a:endParaRPr lang="en-US"/>
        </a:p>
      </dgm:t>
    </dgm:pt>
    <dgm:pt modelId="{FCFD07F2-C48E-4ED1-9F6E-E02A58C7921E}" type="sibTrans" cxnId="{04A873C2-208B-4E3D-A069-5B3F20DD18D6}">
      <dgm:prSet/>
      <dgm:spPr/>
      <dgm:t>
        <a:bodyPr/>
        <a:lstStyle/>
        <a:p>
          <a:endParaRPr lang="en-US"/>
        </a:p>
      </dgm:t>
    </dgm:pt>
    <dgm:pt modelId="{5BAAA9F8-10EF-444F-8D4A-E1BD0E98072C}" type="pres">
      <dgm:prSet presAssocID="{BCDD06CC-609F-4E9B-9A0D-82AC50492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DD2A8C-5EA0-49ED-842B-DF7AC57543C5}" type="pres">
      <dgm:prSet presAssocID="{5CB2E471-7A1A-4E04-8DAF-071F5C2B9C23}" presName="boxAndChildren" presStyleCnt="0"/>
      <dgm:spPr/>
    </dgm:pt>
    <dgm:pt modelId="{75868E83-1974-47F4-84F8-76456DB1A539}" type="pres">
      <dgm:prSet presAssocID="{5CB2E471-7A1A-4E04-8DAF-071F5C2B9C23}" presName="parentTextBox" presStyleLbl="node1" presStyleIdx="0" presStyleCnt="4" custLinFactNeighborX="-1812"/>
      <dgm:spPr/>
      <dgm:t>
        <a:bodyPr/>
        <a:lstStyle/>
        <a:p>
          <a:endParaRPr lang="en-US"/>
        </a:p>
      </dgm:t>
    </dgm:pt>
    <dgm:pt modelId="{CFBE5ABA-D042-4496-8F9D-529E15F012DF}" type="pres">
      <dgm:prSet presAssocID="{FCFD07F2-C48E-4ED1-9F6E-E02A58C7921E}" presName="sp" presStyleCnt="0"/>
      <dgm:spPr/>
    </dgm:pt>
    <dgm:pt modelId="{7D59C314-E262-47EE-AF18-B0BEAFB9AA15}" type="pres">
      <dgm:prSet presAssocID="{652E2C7A-09C1-487F-8492-9E4626E951F6}" presName="arrowAndChildren" presStyleCnt="0"/>
      <dgm:spPr/>
    </dgm:pt>
    <dgm:pt modelId="{BB7DFE83-66A7-4CE4-8A4D-E3A916ABE0ED}" type="pres">
      <dgm:prSet presAssocID="{652E2C7A-09C1-487F-8492-9E4626E951F6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55970736-6A0B-4747-B1A8-FA4FE806F22A}" type="pres">
      <dgm:prSet presAssocID="{DB301BCA-73D8-4567-9FE4-836C65C5E5F5}" presName="sp" presStyleCnt="0"/>
      <dgm:spPr/>
    </dgm:pt>
    <dgm:pt modelId="{F7F4EC97-92EB-4C85-A156-8C281782AD0C}" type="pres">
      <dgm:prSet presAssocID="{351E50F8-2450-4E4B-8862-BAE8EC347514}" presName="arrowAndChildren" presStyleCnt="0"/>
      <dgm:spPr/>
    </dgm:pt>
    <dgm:pt modelId="{B02DB7C4-BE3B-42B1-9070-939E0D7A75FE}" type="pres">
      <dgm:prSet presAssocID="{351E50F8-2450-4E4B-8862-BAE8EC34751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2E5747DD-34EA-4BAC-9295-7F8F941CF72F}" type="pres">
      <dgm:prSet presAssocID="{3A47F1FA-41EA-4DF4-9A54-8B75114CAB6D}" presName="sp" presStyleCnt="0"/>
      <dgm:spPr/>
    </dgm:pt>
    <dgm:pt modelId="{D88B4146-569E-4B54-90EE-3CC3AEEC6588}" type="pres">
      <dgm:prSet presAssocID="{4D500CC3-EC24-474D-BED7-E9C8A97A9E26}" presName="arrowAndChildren" presStyleCnt="0"/>
      <dgm:spPr/>
    </dgm:pt>
    <dgm:pt modelId="{AB765BD9-46DD-4255-BEE8-92E16E0295E5}" type="pres">
      <dgm:prSet presAssocID="{4D500CC3-EC24-474D-BED7-E9C8A97A9E26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C5B9DCF-3610-4A46-8139-AE1C662828ED}" srcId="{BCDD06CC-609F-4E9B-9A0D-82AC5049285E}" destId="{5CB2E471-7A1A-4E04-8DAF-071F5C2B9C23}" srcOrd="3" destOrd="0" parTransId="{98E46448-B514-4724-8A87-3CC4E999F8AB}" sibTransId="{D6197713-2519-4A94-A64B-F0E55B43F4D5}"/>
    <dgm:cxn modelId="{A6BBF905-B888-4209-B305-F3C416122C5D}" type="presOf" srcId="{351E50F8-2450-4E4B-8862-BAE8EC347514}" destId="{B02DB7C4-BE3B-42B1-9070-939E0D7A75FE}" srcOrd="0" destOrd="0" presId="urn:microsoft.com/office/officeart/2005/8/layout/process4"/>
    <dgm:cxn modelId="{04A873C2-208B-4E3D-A069-5B3F20DD18D6}" srcId="{BCDD06CC-609F-4E9B-9A0D-82AC5049285E}" destId="{652E2C7A-09C1-487F-8492-9E4626E951F6}" srcOrd="2" destOrd="0" parTransId="{CEE12B27-95D7-4208-A30C-0155643168F0}" sibTransId="{FCFD07F2-C48E-4ED1-9F6E-E02A58C7921E}"/>
    <dgm:cxn modelId="{73D21A89-F9D5-4FD7-A677-87BFC348BB97}" type="presOf" srcId="{5CB2E471-7A1A-4E04-8DAF-071F5C2B9C23}" destId="{75868E83-1974-47F4-84F8-76456DB1A539}" srcOrd="0" destOrd="0" presId="urn:microsoft.com/office/officeart/2005/8/layout/process4"/>
    <dgm:cxn modelId="{A29D020E-AA4A-487C-BB4E-F70ABA892C17}" type="presOf" srcId="{4D500CC3-EC24-474D-BED7-E9C8A97A9E26}" destId="{AB765BD9-46DD-4255-BEE8-92E16E0295E5}" srcOrd="0" destOrd="0" presId="urn:microsoft.com/office/officeart/2005/8/layout/process4"/>
    <dgm:cxn modelId="{CBB2D0C7-CBD4-4CB2-9FA5-0FE62A6988DE}" srcId="{BCDD06CC-609F-4E9B-9A0D-82AC5049285E}" destId="{351E50F8-2450-4E4B-8862-BAE8EC347514}" srcOrd="1" destOrd="0" parTransId="{2A642A3A-9520-4A3F-A4AB-85759E8BF45E}" sibTransId="{DB301BCA-73D8-4567-9FE4-836C65C5E5F5}"/>
    <dgm:cxn modelId="{64F9158A-7827-4121-A0BE-5696189629A2}" srcId="{BCDD06CC-609F-4E9B-9A0D-82AC5049285E}" destId="{4D500CC3-EC24-474D-BED7-E9C8A97A9E26}" srcOrd="0" destOrd="0" parTransId="{6C638874-80B9-433A-AB2F-8C120FDBC720}" sibTransId="{3A47F1FA-41EA-4DF4-9A54-8B75114CAB6D}"/>
    <dgm:cxn modelId="{4CEFFE18-04FB-4FCD-96DE-D48C9D5653AD}" type="presOf" srcId="{BCDD06CC-609F-4E9B-9A0D-82AC5049285E}" destId="{5BAAA9F8-10EF-444F-8D4A-E1BD0E98072C}" srcOrd="0" destOrd="0" presId="urn:microsoft.com/office/officeart/2005/8/layout/process4"/>
    <dgm:cxn modelId="{E7BC823E-E1C7-4C8B-B6CF-E9878FBD4E2A}" type="presOf" srcId="{652E2C7A-09C1-487F-8492-9E4626E951F6}" destId="{BB7DFE83-66A7-4CE4-8A4D-E3A916ABE0ED}" srcOrd="0" destOrd="0" presId="urn:microsoft.com/office/officeart/2005/8/layout/process4"/>
    <dgm:cxn modelId="{8A4A7BC2-C61A-4889-97C8-8B0B219BCC9F}" type="presParOf" srcId="{5BAAA9F8-10EF-444F-8D4A-E1BD0E98072C}" destId="{E1DD2A8C-5EA0-49ED-842B-DF7AC57543C5}" srcOrd="0" destOrd="0" presId="urn:microsoft.com/office/officeart/2005/8/layout/process4"/>
    <dgm:cxn modelId="{05054051-92F0-442E-8900-20F1E299EC6C}" type="presParOf" srcId="{E1DD2A8C-5EA0-49ED-842B-DF7AC57543C5}" destId="{75868E83-1974-47F4-84F8-76456DB1A539}" srcOrd="0" destOrd="0" presId="urn:microsoft.com/office/officeart/2005/8/layout/process4"/>
    <dgm:cxn modelId="{A649F5EF-B744-4D40-A54C-ABE2EDC201B4}" type="presParOf" srcId="{5BAAA9F8-10EF-444F-8D4A-E1BD0E98072C}" destId="{CFBE5ABA-D042-4496-8F9D-529E15F012DF}" srcOrd="1" destOrd="0" presId="urn:microsoft.com/office/officeart/2005/8/layout/process4"/>
    <dgm:cxn modelId="{726CF3A3-D091-4D9E-8EC5-45BE4296DBB1}" type="presParOf" srcId="{5BAAA9F8-10EF-444F-8D4A-E1BD0E98072C}" destId="{7D59C314-E262-47EE-AF18-B0BEAFB9AA15}" srcOrd="2" destOrd="0" presId="urn:microsoft.com/office/officeart/2005/8/layout/process4"/>
    <dgm:cxn modelId="{8CCF5DF8-4B8C-4180-808A-ADCA775CA2CC}" type="presParOf" srcId="{7D59C314-E262-47EE-AF18-B0BEAFB9AA15}" destId="{BB7DFE83-66A7-4CE4-8A4D-E3A916ABE0ED}" srcOrd="0" destOrd="0" presId="urn:microsoft.com/office/officeart/2005/8/layout/process4"/>
    <dgm:cxn modelId="{473ED504-28D7-4407-A8E1-096A033BFAD3}" type="presParOf" srcId="{5BAAA9F8-10EF-444F-8D4A-E1BD0E98072C}" destId="{55970736-6A0B-4747-B1A8-FA4FE806F22A}" srcOrd="3" destOrd="0" presId="urn:microsoft.com/office/officeart/2005/8/layout/process4"/>
    <dgm:cxn modelId="{5F4EAACE-A3D2-4394-A677-FA534B0F69F4}" type="presParOf" srcId="{5BAAA9F8-10EF-444F-8D4A-E1BD0E98072C}" destId="{F7F4EC97-92EB-4C85-A156-8C281782AD0C}" srcOrd="4" destOrd="0" presId="urn:microsoft.com/office/officeart/2005/8/layout/process4"/>
    <dgm:cxn modelId="{69F05562-C004-4EB2-A20B-6E90734FE962}" type="presParOf" srcId="{F7F4EC97-92EB-4C85-A156-8C281782AD0C}" destId="{B02DB7C4-BE3B-42B1-9070-939E0D7A75FE}" srcOrd="0" destOrd="0" presId="urn:microsoft.com/office/officeart/2005/8/layout/process4"/>
    <dgm:cxn modelId="{B3188F39-2A73-4FC4-8C41-C814A78375AD}" type="presParOf" srcId="{5BAAA9F8-10EF-444F-8D4A-E1BD0E98072C}" destId="{2E5747DD-34EA-4BAC-9295-7F8F941CF72F}" srcOrd="5" destOrd="0" presId="urn:microsoft.com/office/officeart/2005/8/layout/process4"/>
    <dgm:cxn modelId="{8ED4B333-92AC-42FE-B870-C808BFBBB49C}" type="presParOf" srcId="{5BAAA9F8-10EF-444F-8D4A-E1BD0E98072C}" destId="{D88B4146-569E-4B54-90EE-3CC3AEEC6588}" srcOrd="6" destOrd="0" presId="urn:microsoft.com/office/officeart/2005/8/layout/process4"/>
    <dgm:cxn modelId="{B7AB5F82-F559-430E-A72B-7876534C4EED}" type="presParOf" srcId="{D88B4146-569E-4B54-90EE-3CC3AEEC6588}" destId="{AB765BD9-46DD-4255-BEE8-92E16E0295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C5286-62A8-4186-A512-53C878EB9D8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000C9-9E11-4DD4-AAE4-75EFE7079ECE}">
      <dgm:prSet phldrT="[Text]" custT="1"/>
      <dgm:spPr/>
      <dgm:t>
        <a:bodyPr/>
        <a:lstStyle/>
        <a:p>
          <a:r>
            <a:rPr lang="en-US" sz="1800" dirty="0"/>
            <a:t>Flexibility Act Passed</a:t>
          </a:r>
        </a:p>
        <a:p>
          <a:r>
            <a:rPr lang="en-US" sz="1800" dirty="0"/>
            <a:t>6/5/2020</a:t>
          </a:r>
        </a:p>
      </dgm:t>
    </dgm:pt>
    <dgm:pt modelId="{A74CE660-36F7-41CB-BCA8-78F30D122888}" type="parTrans" cxnId="{F55EDAD5-A0A6-448D-AA01-70141052B6E8}">
      <dgm:prSet/>
      <dgm:spPr/>
      <dgm:t>
        <a:bodyPr/>
        <a:lstStyle/>
        <a:p>
          <a:endParaRPr lang="en-US"/>
        </a:p>
      </dgm:t>
    </dgm:pt>
    <dgm:pt modelId="{35CC7857-D055-45A3-A491-ACADC483B65B}" type="sibTrans" cxnId="{F55EDAD5-A0A6-448D-AA01-70141052B6E8}">
      <dgm:prSet/>
      <dgm:spPr/>
      <dgm:t>
        <a:bodyPr/>
        <a:lstStyle/>
        <a:p>
          <a:endParaRPr lang="en-US"/>
        </a:p>
      </dgm:t>
    </dgm:pt>
    <dgm:pt modelId="{60C89EF7-D2B7-49C0-A80C-86E091D31CE2}">
      <dgm:prSet phldrT="[Text]" custT="1"/>
      <dgm:spPr/>
      <dgm:t>
        <a:bodyPr/>
        <a:lstStyle/>
        <a:p>
          <a:r>
            <a:rPr lang="en-US" sz="1800" dirty="0"/>
            <a:t>12/31/2020</a:t>
          </a:r>
        </a:p>
      </dgm:t>
    </dgm:pt>
    <dgm:pt modelId="{A3B13E4A-076D-43C4-B359-A43C36231644}" type="parTrans" cxnId="{9392441C-FD85-4ED5-B8F3-27097F9B67EE}">
      <dgm:prSet/>
      <dgm:spPr/>
      <dgm:t>
        <a:bodyPr/>
        <a:lstStyle/>
        <a:p>
          <a:endParaRPr lang="en-US"/>
        </a:p>
      </dgm:t>
    </dgm:pt>
    <dgm:pt modelId="{3806C80D-307E-4C67-A7FC-561E5682769D}" type="sibTrans" cxnId="{9392441C-FD85-4ED5-B8F3-27097F9B67EE}">
      <dgm:prSet/>
      <dgm:spPr/>
      <dgm:t>
        <a:bodyPr/>
        <a:lstStyle/>
        <a:p>
          <a:endParaRPr lang="en-US"/>
        </a:p>
      </dgm:t>
    </dgm:pt>
    <dgm:pt modelId="{F0C1009E-E91C-43F7-B289-CB81F03CD921}">
      <dgm:prSet phldrT="[Text]" custT="1"/>
      <dgm:spPr/>
      <dgm:t>
        <a:bodyPr/>
        <a:lstStyle/>
        <a:p>
          <a:r>
            <a:rPr lang="en-US" sz="1800" dirty="0"/>
            <a:t>Forgiveness Application </a:t>
          </a:r>
        </a:p>
        <a:p>
          <a:r>
            <a:rPr lang="en-US" sz="1800" dirty="0"/>
            <a:t>10 months after CP</a:t>
          </a:r>
        </a:p>
      </dgm:t>
    </dgm:pt>
    <dgm:pt modelId="{B7A7BC3F-D0D5-46EB-B731-0C3201F49D9F}" type="parTrans" cxnId="{70E29FB5-9466-4EB0-9841-75E1FCE33599}">
      <dgm:prSet/>
      <dgm:spPr/>
      <dgm:t>
        <a:bodyPr/>
        <a:lstStyle/>
        <a:p>
          <a:endParaRPr lang="en-US"/>
        </a:p>
      </dgm:t>
    </dgm:pt>
    <dgm:pt modelId="{A891C180-6F7D-4C3D-8F8B-F94AAC4CDEFF}" type="sibTrans" cxnId="{70E29FB5-9466-4EB0-9841-75E1FCE33599}">
      <dgm:prSet/>
      <dgm:spPr/>
      <dgm:t>
        <a:bodyPr/>
        <a:lstStyle/>
        <a:p>
          <a:endParaRPr lang="en-US"/>
        </a:p>
      </dgm:t>
    </dgm:pt>
    <dgm:pt modelId="{C192B35B-E8D7-4AF4-BC5A-6F0CAF4A6CA0}">
      <dgm:prSet/>
      <dgm:spPr/>
      <dgm:t>
        <a:bodyPr/>
        <a:lstStyle/>
        <a:p>
          <a:endParaRPr lang="en-US"/>
        </a:p>
      </dgm:t>
    </dgm:pt>
    <dgm:pt modelId="{664FB143-06AA-49BB-BB4D-505A5741A330}" type="parTrans" cxnId="{8FAC6086-2CB0-482B-8C52-09B5F63C90C4}">
      <dgm:prSet/>
      <dgm:spPr/>
      <dgm:t>
        <a:bodyPr/>
        <a:lstStyle/>
        <a:p>
          <a:endParaRPr lang="en-US"/>
        </a:p>
      </dgm:t>
    </dgm:pt>
    <dgm:pt modelId="{91B7AAB1-4BCA-4CF7-9B9C-FC369F842E2D}" type="sibTrans" cxnId="{8FAC6086-2CB0-482B-8C52-09B5F63C90C4}">
      <dgm:prSet/>
      <dgm:spPr/>
      <dgm:t>
        <a:bodyPr/>
        <a:lstStyle/>
        <a:p>
          <a:endParaRPr lang="en-US"/>
        </a:p>
      </dgm:t>
    </dgm:pt>
    <dgm:pt modelId="{356EBEE6-82A5-42A7-AC29-D43F6AA51DE9}">
      <dgm:prSet/>
      <dgm:spPr/>
      <dgm:t>
        <a:bodyPr/>
        <a:lstStyle/>
        <a:p>
          <a:endParaRPr lang="en-US"/>
        </a:p>
      </dgm:t>
    </dgm:pt>
    <dgm:pt modelId="{D9F36131-6648-4EB8-88E9-CC4A9320B153}" type="parTrans" cxnId="{31F7B10F-5FD7-4120-8403-CCEF269A8FE5}">
      <dgm:prSet/>
      <dgm:spPr/>
      <dgm:t>
        <a:bodyPr/>
        <a:lstStyle/>
        <a:p>
          <a:endParaRPr lang="en-US"/>
        </a:p>
      </dgm:t>
    </dgm:pt>
    <dgm:pt modelId="{4B0F440E-873F-4AA7-BC2C-F8D50B0F6447}" type="sibTrans" cxnId="{31F7B10F-5FD7-4120-8403-CCEF269A8FE5}">
      <dgm:prSet/>
      <dgm:spPr/>
      <dgm:t>
        <a:bodyPr/>
        <a:lstStyle/>
        <a:p>
          <a:endParaRPr lang="en-US"/>
        </a:p>
      </dgm:t>
    </dgm:pt>
    <dgm:pt modelId="{70EB4EFD-68E0-411D-A389-7EF266B0FB07}">
      <dgm:prSet/>
      <dgm:spPr/>
      <dgm:t>
        <a:bodyPr/>
        <a:lstStyle/>
        <a:p>
          <a:endParaRPr lang="en-US"/>
        </a:p>
      </dgm:t>
    </dgm:pt>
    <dgm:pt modelId="{08386780-A968-4A15-8519-C40F86E4D8FB}" type="parTrans" cxnId="{4CE28709-DDF7-41F9-A913-F0362147AEE3}">
      <dgm:prSet/>
      <dgm:spPr/>
      <dgm:t>
        <a:bodyPr/>
        <a:lstStyle/>
        <a:p>
          <a:endParaRPr lang="en-US"/>
        </a:p>
      </dgm:t>
    </dgm:pt>
    <dgm:pt modelId="{E19F991E-CE0E-4603-9DC7-1D157B374EA9}" type="sibTrans" cxnId="{4CE28709-DDF7-41F9-A913-F0362147AEE3}">
      <dgm:prSet/>
      <dgm:spPr/>
      <dgm:t>
        <a:bodyPr/>
        <a:lstStyle/>
        <a:p>
          <a:endParaRPr lang="en-US"/>
        </a:p>
      </dgm:t>
    </dgm:pt>
    <dgm:pt modelId="{080A99E4-17EF-4105-B849-3220788F44BA}">
      <dgm:prSet/>
      <dgm:spPr/>
      <dgm:t>
        <a:bodyPr/>
        <a:lstStyle/>
        <a:p>
          <a:endParaRPr lang="en-US"/>
        </a:p>
      </dgm:t>
    </dgm:pt>
    <dgm:pt modelId="{ADB188D0-D420-4575-9718-068CF638B139}" type="parTrans" cxnId="{68742083-0C4B-4A9C-8EBB-2D559C8D25EF}">
      <dgm:prSet/>
      <dgm:spPr/>
      <dgm:t>
        <a:bodyPr/>
        <a:lstStyle/>
        <a:p>
          <a:endParaRPr lang="en-US"/>
        </a:p>
      </dgm:t>
    </dgm:pt>
    <dgm:pt modelId="{97EF7F57-98B6-4E22-A4A0-75348D7CFB87}" type="sibTrans" cxnId="{68742083-0C4B-4A9C-8EBB-2D559C8D25EF}">
      <dgm:prSet/>
      <dgm:spPr/>
      <dgm:t>
        <a:bodyPr/>
        <a:lstStyle/>
        <a:p>
          <a:endParaRPr lang="en-US"/>
        </a:p>
      </dgm:t>
    </dgm:pt>
    <dgm:pt modelId="{986EA617-9F70-4098-BA7A-B1F68B3B423C}" type="pres">
      <dgm:prSet presAssocID="{91FC5286-62A8-4186-A512-53C878EB9D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EF4B6-3054-4E72-81F3-D0385A5AADEB}" type="pres">
      <dgm:prSet presAssocID="{91FC5286-62A8-4186-A512-53C878EB9D8E}" presName="arrow" presStyleLbl="bgShp" presStyleIdx="0" presStyleCnt="1"/>
      <dgm:spPr/>
    </dgm:pt>
    <dgm:pt modelId="{3989E3F4-B4FF-4015-9371-61F860EF588F}" type="pres">
      <dgm:prSet presAssocID="{91FC5286-62A8-4186-A512-53C878EB9D8E}" presName="points" presStyleCnt="0"/>
      <dgm:spPr/>
    </dgm:pt>
    <dgm:pt modelId="{E8587E59-1E04-487B-B087-4A5D3A279EC0}" type="pres">
      <dgm:prSet presAssocID="{356EBEE6-82A5-42A7-AC29-D43F6AA51DE9}" presName="compositeA" presStyleCnt="0"/>
      <dgm:spPr/>
    </dgm:pt>
    <dgm:pt modelId="{3A0B42DB-6BBC-41CE-9BD9-A85BD4085B46}" type="pres">
      <dgm:prSet presAssocID="{356EBEE6-82A5-42A7-AC29-D43F6AA51DE9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5983-ACFA-4500-BD22-2096A8B06A57}" type="pres">
      <dgm:prSet presAssocID="{356EBEE6-82A5-42A7-AC29-D43F6AA51DE9}" presName="circleA" presStyleLbl="node1" presStyleIdx="0" presStyleCnt="7"/>
      <dgm:spPr/>
    </dgm:pt>
    <dgm:pt modelId="{95F5B25D-5931-4275-A589-F0AC98F48098}" type="pres">
      <dgm:prSet presAssocID="{356EBEE6-82A5-42A7-AC29-D43F6AA51DE9}" presName="spaceA" presStyleCnt="0"/>
      <dgm:spPr/>
    </dgm:pt>
    <dgm:pt modelId="{F6B6C0EF-33FD-4718-8906-EFFA2610166F}" type="pres">
      <dgm:prSet presAssocID="{4B0F440E-873F-4AA7-BC2C-F8D50B0F6447}" presName="space" presStyleCnt="0"/>
      <dgm:spPr/>
    </dgm:pt>
    <dgm:pt modelId="{F657AFF2-FBF9-4BFA-9137-2705C3B5206D}" type="pres">
      <dgm:prSet presAssocID="{080A99E4-17EF-4105-B849-3220788F44BA}" presName="compositeB" presStyleCnt="0"/>
      <dgm:spPr/>
    </dgm:pt>
    <dgm:pt modelId="{BCDA6F40-BF82-475E-934B-23E4D59D75E9}" type="pres">
      <dgm:prSet presAssocID="{080A99E4-17EF-4105-B849-3220788F44BA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67287-101B-48BF-99BC-FAB45214D777}" type="pres">
      <dgm:prSet presAssocID="{080A99E4-17EF-4105-B849-3220788F44BA}" presName="circleB" presStyleLbl="node1" presStyleIdx="1" presStyleCnt="7"/>
      <dgm:spPr/>
    </dgm:pt>
    <dgm:pt modelId="{E226095D-9B20-4DB8-B9E6-30B4268DC32D}" type="pres">
      <dgm:prSet presAssocID="{080A99E4-17EF-4105-B849-3220788F44BA}" presName="spaceB" presStyleCnt="0"/>
      <dgm:spPr/>
    </dgm:pt>
    <dgm:pt modelId="{9214587B-B4CC-4CC2-BF13-41CC2B1D05BD}" type="pres">
      <dgm:prSet presAssocID="{97EF7F57-98B6-4E22-A4A0-75348D7CFB87}" presName="space" presStyleCnt="0"/>
      <dgm:spPr/>
    </dgm:pt>
    <dgm:pt modelId="{E8BF406D-361D-4172-B226-CAF4C4305A60}" type="pres">
      <dgm:prSet presAssocID="{80F000C9-9E11-4DD4-AAE4-75EFE7079ECE}" presName="compositeA" presStyleCnt="0"/>
      <dgm:spPr/>
    </dgm:pt>
    <dgm:pt modelId="{6A3820BE-4BFB-448D-B571-601503D1BD0F}" type="pres">
      <dgm:prSet presAssocID="{80F000C9-9E11-4DD4-AAE4-75EFE7079ECE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E011A-54FD-4A66-B5B6-506CE6B6C3DE}" type="pres">
      <dgm:prSet presAssocID="{80F000C9-9E11-4DD4-AAE4-75EFE7079ECE}" presName="circleA" presStyleLbl="node1" presStyleIdx="2" presStyleCnt="7"/>
      <dgm:spPr/>
    </dgm:pt>
    <dgm:pt modelId="{7FE520B0-45FE-478A-9FC6-E3B8D58ACEC3}" type="pres">
      <dgm:prSet presAssocID="{80F000C9-9E11-4DD4-AAE4-75EFE7079ECE}" presName="spaceA" presStyleCnt="0"/>
      <dgm:spPr/>
    </dgm:pt>
    <dgm:pt modelId="{AA6DF5AF-9A0D-4A8E-8FA4-74DC9E1B4745}" type="pres">
      <dgm:prSet presAssocID="{35CC7857-D055-45A3-A491-ACADC483B65B}" presName="space" presStyleCnt="0"/>
      <dgm:spPr/>
    </dgm:pt>
    <dgm:pt modelId="{E6CC8FCF-FF60-42E0-89F9-D0C8AB900B47}" type="pres">
      <dgm:prSet presAssocID="{70EB4EFD-68E0-411D-A389-7EF266B0FB07}" presName="compositeB" presStyleCnt="0"/>
      <dgm:spPr/>
    </dgm:pt>
    <dgm:pt modelId="{CB598DCD-741A-4FB1-8407-4DA3FAE24A39}" type="pres">
      <dgm:prSet presAssocID="{70EB4EFD-68E0-411D-A389-7EF266B0FB07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7D5B2-E33E-4C54-8DA2-9CAD37A96C60}" type="pres">
      <dgm:prSet presAssocID="{70EB4EFD-68E0-411D-A389-7EF266B0FB07}" presName="circleB" presStyleLbl="node1" presStyleIdx="3" presStyleCnt="7"/>
      <dgm:spPr/>
    </dgm:pt>
    <dgm:pt modelId="{A9DB6F0B-DD38-448E-B5F4-FE1CFF82827D}" type="pres">
      <dgm:prSet presAssocID="{70EB4EFD-68E0-411D-A389-7EF266B0FB07}" presName="spaceB" presStyleCnt="0"/>
      <dgm:spPr/>
    </dgm:pt>
    <dgm:pt modelId="{5FDC3A0F-D14B-44D6-87FA-ED74DA4F1F87}" type="pres">
      <dgm:prSet presAssocID="{E19F991E-CE0E-4603-9DC7-1D157B374EA9}" presName="space" presStyleCnt="0"/>
      <dgm:spPr/>
    </dgm:pt>
    <dgm:pt modelId="{CF0368DB-B278-4244-9198-8D05B08E3075}" type="pres">
      <dgm:prSet presAssocID="{C192B35B-E8D7-4AF4-BC5A-6F0CAF4A6CA0}" presName="compositeA" presStyleCnt="0"/>
      <dgm:spPr/>
    </dgm:pt>
    <dgm:pt modelId="{031A225C-668B-44DD-8BB1-0AA011654C1D}" type="pres">
      <dgm:prSet presAssocID="{C192B35B-E8D7-4AF4-BC5A-6F0CAF4A6CA0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943C6-4A0C-4CDE-8715-2A40B828DE21}" type="pres">
      <dgm:prSet presAssocID="{C192B35B-E8D7-4AF4-BC5A-6F0CAF4A6CA0}" presName="circleA" presStyleLbl="node1" presStyleIdx="4" presStyleCnt="7"/>
      <dgm:spPr/>
    </dgm:pt>
    <dgm:pt modelId="{D701E947-8F07-436B-8D9A-5F845444C0E7}" type="pres">
      <dgm:prSet presAssocID="{C192B35B-E8D7-4AF4-BC5A-6F0CAF4A6CA0}" presName="spaceA" presStyleCnt="0"/>
      <dgm:spPr/>
    </dgm:pt>
    <dgm:pt modelId="{FC984A99-7841-4FAE-8F5D-D7A8AEE153FE}" type="pres">
      <dgm:prSet presAssocID="{91B7AAB1-4BCA-4CF7-9B9C-FC369F842E2D}" presName="space" presStyleCnt="0"/>
      <dgm:spPr/>
    </dgm:pt>
    <dgm:pt modelId="{460162E1-D4E8-448A-9898-C74F8C168151}" type="pres">
      <dgm:prSet presAssocID="{60C89EF7-D2B7-49C0-A80C-86E091D31CE2}" presName="compositeB" presStyleCnt="0"/>
      <dgm:spPr/>
    </dgm:pt>
    <dgm:pt modelId="{F0FCBEB6-EA92-4C70-9041-E0F634C375BB}" type="pres">
      <dgm:prSet presAssocID="{60C89EF7-D2B7-49C0-A80C-86E091D31CE2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CBEC6-DD62-489B-B5D0-2051DD5164D1}" type="pres">
      <dgm:prSet presAssocID="{60C89EF7-D2B7-49C0-A80C-86E091D31CE2}" presName="circleB" presStyleLbl="node1" presStyleIdx="5" presStyleCnt="7"/>
      <dgm:spPr/>
    </dgm:pt>
    <dgm:pt modelId="{904986F2-6581-4EC4-B6BA-807A87E8DBD9}" type="pres">
      <dgm:prSet presAssocID="{60C89EF7-D2B7-49C0-A80C-86E091D31CE2}" presName="spaceB" presStyleCnt="0"/>
      <dgm:spPr/>
    </dgm:pt>
    <dgm:pt modelId="{AECE5B31-E5A8-42A9-A1A6-1D64026CAAFE}" type="pres">
      <dgm:prSet presAssocID="{3806C80D-307E-4C67-A7FC-561E5682769D}" presName="space" presStyleCnt="0"/>
      <dgm:spPr/>
    </dgm:pt>
    <dgm:pt modelId="{13229DD5-5F50-48E6-AECF-49F5B2539D69}" type="pres">
      <dgm:prSet presAssocID="{F0C1009E-E91C-43F7-B289-CB81F03CD921}" presName="compositeA" presStyleCnt="0"/>
      <dgm:spPr/>
    </dgm:pt>
    <dgm:pt modelId="{BD99E1B8-1173-4F78-8ADE-55EC211BCD97}" type="pres">
      <dgm:prSet presAssocID="{F0C1009E-E91C-43F7-B289-CB81F03CD921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17564-0B0A-48D6-8C24-D7002BF42626}" type="pres">
      <dgm:prSet presAssocID="{F0C1009E-E91C-43F7-B289-CB81F03CD921}" presName="circleA" presStyleLbl="node1" presStyleIdx="6" presStyleCnt="7"/>
      <dgm:spPr/>
    </dgm:pt>
    <dgm:pt modelId="{CD18A90C-F379-4D4F-A17A-2536285F1107}" type="pres">
      <dgm:prSet presAssocID="{F0C1009E-E91C-43F7-B289-CB81F03CD921}" presName="spaceA" presStyleCnt="0"/>
      <dgm:spPr/>
    </dgm:pt>
  </dgm:ptLst>
  <dgm:cxnLst>
    <dgm:cxn modelId="{68742083-0C4B-4A9C-8EBB-2D559C8D25EF}" srcId="{91FC5286-62A8-4186-A512-53C878EB9D8E}" destId="{080A99E4-17EF-4105-B849-3220788F44BA}" srcOrd="1" destOrd="0" parTransId="{ADB188D0-D420-4575-9718-068CF638B139}" sibTransId="{97EF7F57-98B6-4E22-A4A0-75348D7CFB87}"/>
    <dgm:cxn modelId="{8FAC6086-2CB0-482B-8C52-09B5F63C90C4}" srcId="{91FC5286-62A8-4186-A512-53C878EB9D8E}" destId="{C192B35B-E8D7-4AF4-BC5A-6F0CAF4A6CA0}" srcOrd="4" destOrd="0" parTransId="{664FB143-06AA-49BB-BB4D-505A5741A330}" sibTransId="{91B7AAB1-4BCA-4CF7-9B9C-FC369F842E2D}"/>
    <dgm:cxn modelId="{945347C0-711C-426A-85B8-2B48C426DE2F}" type="presOf" srcId="{60C89EF7-D2B7-49C0-A80C-86E091D31CE2}" destId="{F0FCBEB6-EA92-4C70-9041-E0F634C375BB}" srcOrd="0" destOrd="0" presId="urn:microsoft.com/office/officeart/2005/8/layout/hProcess11"/>
    <dgm:cxn modelId="{E0686EDF-12B4-4093-BE57-86FAF28B88F0}" type="presOf" srcId="{91FC5286-62A8-4186-A512-53C878EB9D8E}" destId="{986EA617-9F70-4098-BA7A-B1F68B3B423C}" srcOrd="0" destOrd="0" presId="urn:microsoft.com/office/officeart/2005/8/layout/hProcess11"/>
    <dgm:cxn modelId="{F55EDAD5-A0A6-448D-AA01-70141052B6E8}" srcId="{91FC5286-62A8-4186-A512-53C878EB9D8E}" destId="{80F000C9-9E11-4DD4-AAE4-75EFE7079ECE}" srcOrd="2" destOrd="0" parTransId="{A74CE660-36F7-41CB-BCA8-78F30D122888}" sibTransId="{35CC7857-D055-45A3-A491-ACADC483B65B}"/>
    <dgm:cxn modelId="{BAF1FEF1-4452-47BA-AAFF-5C02226840D1}" type="presOf" srcId="{F0C1009E-E91C-43F7-B289-CB81F03CD921}" destId="{BD99E1B8-1173-4F78-8ADE-55EC211BCD97}" srcOrd="0" destOrd="0" presId="urn:microsoft.com/office/officeart/2005/8/layout/hProcess11"/>
    <dgm:cxn modelId="{BDC6675F-5632-475F-BB8C-0D3D4960288A}" type="presOf" srcId="{080A99E4-17EF-4105-B849-3220788F44BA}" destId="{BCDA6F40-BF82-475E-934B-23E4D59D75E9}" srcOrd="0" destOrd="0" presId="urn:microsoft.com/office/officeart/2005/8/layout/hProcess11"/>
    <dgm:cxn modelId="{4CE28709-DDF7-41F9-A913-F0362147AEE3}" srcId="{91FC5286-62A8-4186-A512-53C878EB9D8E}" destId="{70EB4EFD-68E0-411D-A389-7EF266B0FB07}" srcOrd="3" destOrd="0" parTransId="{08386780-A968-4A15-8519-C40F86E4D8FB}" sibTransId="{E19F991E-CE0E-4603-9DC7-1D157B374EA9}"/>
    <dgm:cxn modelId="{9392441C-FD85-4ED5-B8F3-27097F9B67EE}" srcId="{91FC5286-62A8-4186-A512-53C878EB9D8E}" destId="{60C89EF7-D2B7-49C0-A80C-86E091D31CE2}" srcOrd="5" destOrd="0" parTransId="{A3B13E4A-076D-43C4-B359-A43C36231644}" sibTransId="{3806C80D-307E-4C67-A7FC-561E5682769D}"/>
    <dgm:cxn modelId="{FC1F4F82-71AA-4F7B-ACAD-0E355073AA1C}" type="presOf" srcId="{C192B35B-E8D7-4AF4-BC5A-6F0CAF4A6CA0}" destId="{031A225C-668B-44DD-8BB1-0AA011654C1D}" srcOrd="0" destOrd="0" presId="urn:microsoft.com/office/officeart/2005/8/layout/hProcess11"/>
    <dgm:cxn modelId="{878D53EF-E9B6-4518-B811-E4F1C324BF4C}" type="presOf" srcId="{70EB4EFD-68E0-411D-A389-7EF266B0FB07}" destId="{CB598DCD-741A-4FB1-8407-4DA3FAE24A39}" srcOrd="0" destOrd="0" presId="urn:microsoft.com/office/officeart/2005/8/layout/hProcess11"/>
    <dgm:cxn modelId="{31F7B10F-5FD7-4120-8403-CCEF269A8FE5}" srcId="{91FC5286-62A8-4186-A512-53C878EB9D8E}" destId="{356EBEE6-82A5-42A7-AC29-D43F6AA51DE9}" srcOrd="0" destOrd="0" parTransId="{D9F36131-6648-4EB8-88E9-CC4A9320B153}" sibTransId="{4B0F440E-873F-4AA7-BC2C-F8D50B0F6447}"/>
    <dgm:cxn modelId="{70E29FB5-9466-4EB0-9841-75E1FCE33599}" srcId="{91FC5286-62A8-4186-A512-53C878EB9D8E}" destId="{F0C1009E-E91C-43F7-B289-CB81F03CD921}" srcOrd="6" destOrd="0" parTransId="{B7A7BC3F-D0D5-46EB-B731-0C3201F49D9F}" sibTransId="{A891C180-6F7D-4C3D-8F8B-F94AAC4CDEFF}"/>
    <dgm:cxn modelId="{B97D3068-B19D-4427-B3E8-A1AED48DB112}" type="presOf" srcId="{80F000C9-9E11-4DD4-AAE4-75EFE7079ECE}" destId="{6A3820BE-4BFB-448D-B571-601503D1BD0F}" srcOrd="0" destOrd="0" presId="urn:microsoft.com/office/officeart/2005/8/layout/hProcess11"/>
    <dgm:cxn modelId="{FC2935EA-0F3C-491C-93ED-962A3B493D3C}" type="presOf" srcId="{356EBEE6-82A5-42A7-AC29-D43F6AA51DE9}" destId="{3A0B42DB-6BBC-41CE-9BD9-A85BD4085B46}" srcOrd="0" destOrd="0" presId="urn:microsoft.com/office/officeart/2005/8/layout/hProcess11"/>
    <dgm:cxn modelId="{1EE4BAB5-6D8A-4F75-90AB-43D6D387806B}" type="presParOf" srcId="{986EA617-9F70-4098-BA7A-B1F68B3B423C}" destId="{614EF4B6-3054-4E72-81F3-D0385A5AADEB}" srcOrd="0" destOrd="0" presId="urn:microsoft.com/office/officeart/2005/8/layout/hProcess11"/>
    <dgm:cxn modelId="{8C724370-F6E5-4198-B467-5FD5E0B1C2B2}" type="presParOf" srcId="{986EA617-9F70-4098-BA7A-B1F68B3B423C}" destId="{3989E3F4-B4FF-4015-9371-61F860EF588F}" srcOrd="1" destOrd="0" presId="urn:microsoft.com/office/officeart/2005/8/layout/hProcess11"/>
    <dgm:cxn modelId="{E8F10182-BAC4-48B2-A71D-52BF5080A77B}" type="presParOf" srcId="{3989E3F4-B4FF-4015-9371-61F860EF588F}" destId="{E8587E59-1E04-487B-B087-4A5D3A279EC0}" srcOrd="0" destOrd="0" presId="urn:microsoft.com/office/officeart/2005/8/layout/hProcess11"/>
    <dgm:cxn modelId="{F9248D7D-7BA7-4DC6-846C-27B61D1EDB1B}" type="presParOf" srcId="{E8587E59-1E04-487B-B087-4A5D3A279EC0}" destId="{3A0B42DB-6BBC-41CE-9BD9-A85BD4085B46}" srcOrd="0" destOrd="0" presId="urn:microsoft.com/office/officeart/2005/8/layout/hProcess11"/>
    <dgm:cxn modelId="{C95CE37E-F090-483B-B89A-21EE29024B29}" type="presParOf" srcId="{E8587E59-1E04-487B-B087-4A5D3A279EC0}" destId="{4A3A5983-ACFA-4500-BD22-2096A8B06A57}" srcOrd="1" destOrd="0" presId="urn:microsoft.com/office/officeart/2005/8/layout/hProcess11"/>
    <dgm:cxn modelId="{04AB1E6C-C2AE-4888-BD08-E35BB6475844}" type="presParOf" srcId="{E8587E59-1E04-487B-B087-4A5D3A279EC0}" destId="{95F5B25D-5931-4275-A589-F0AC98F48098}" srcOrd="2" destOrd="0" presId="urn:microsoft.com/office/officeart/2005/8/layout/hProcess11"/>
    <dgm:cxn modelId="{E5C1032F-3496-4957-82D7-06086FDFBE70}" type="presParOf" srcId="{3989E3F4-B4FF-4015-9371-61F860EF588F}" destId="{F6B6C0EF-33FD-4718-8906-EFFA2610166F}" srcOrd="1" destOrd="0" presId="urn:microsoft.com/office/officeart/2005/8/layout/hProcess11"/>
    <dgm:cxn modelId="{1F04CC63-A99A-4814-9DFC-BF7D1FB3324A}" type="presParOf" srcId="{3989E3F4-B4FF-4015-9371-61F860EF588F}" destId="{F657AFF2-FBF9-4BFA-9137-2705C3B5206D}" srcOrd="2" destOrd="0" presId="urn:microsoft.com/office/officeart/2005/8/layout/hProcess11"/>
    <dgm:cxn modelId="{B553C1DF-6231-4DC9-B73A-90F1AD903A82}" type="presParOf" srcId="{F657AFF2-FBF9-4BFA-9137-2705C3B5206D}" destId="{BCDA6F40-BF82-475E-934B-23E4D59D75E9}" srcOrd="0" destOrd="0" presId="urn:microsoft.com/office/officeart/2005/8/layout/hProcess11"/>
    <dgm:cxn modelId="{AE51D265-A5CE-40CD-92F0-3F770137A0B7}" type="presParOf" srcId="{F657AFF2-FBF9-4BFA-9137-2705C3B5206D}" destId="{F5F67287-101B-48BF-99BC-FAB45214D777}" srcOrd="1" destOrd="0" presId="urn:microsoft.com/office/officeart/2005/8/layout/hProcess11"/>
    <dgm:cxn modelId="{D49223D1-57FD-4405-B497-2E277637E600}" type="presParOf" srcId="{F657AFF2-FBF9-4BFA-9137-2705C3B5206D}" destId="{E226095D-9B20-4DB8-B9E6-30B4268DC32D}" srcOrd="2" destOrd="0" presId="urn:microsoft.com/office/officeart/2005/8/layout/hProcess11"/>
    <dgm:cxn modelId="{5FC7ADA2-CD3B-4332-AB41-EF6AB400F63E}" type="presParOf" srcId="{3989E3F4-B4FF-4015-9371-61F860EF588F}" destId="{9214587B-B4CC-4CC2-BF13-41CC2B1D05BD}" srcOrd="3" destOrd="0" presId="urn:microsoft.com/office/officeart/2005/8/layout/hProcess11"/>
    <dgm:cxn modelId="{A8E60243-8F2C-470C-A9B7-E19D21AD03FC}" type="presParOf" srcId="{3989E3F4-B4FF-4015-9371-61F860EF588F}" destId="{E8BF406D-361D-4172-B226-CAF4C4305A60}" srcOrd="4" destOrd="0" presId="urn:microsoft.com/office/officeart/2005/8/layout/hProcess11"/>
    <dgm:cxn modelId="{7317A23F-66A7-452D-BF9E-28967670839B}" type="presParOf" srcId="{E8BF406D-361D-4172-B226-CAF4C4305A60}" destId="{6A3820BE-4BFB-448D-B571-601503D1BD0F}" srcOrd="0" destOrd="0" presId="urn:microsoft.com/office/officeart/2005/8/layout/hProcess11"/>
    <dgm:cxn modelId="{A037C7A0-A6C0-4DE2-9359-FE0AA4C28600}" type="presParOf" srcId="{E8BF406D-361D-4172-B226-CAF4C4305A60}" destId="{669E011A-54FD-4A66-B5B6-506CE6B6C3DE}" srcOrd="1" destOrd="0" presId="urn:microsoft.com/office/officeart/2005/8/layout/hProcess11"/>
    <dgm:cxn modelId="{8E610B06-2EB7-435A-AB49-C8D8D43433E6}" type="presParOf" srcId="{E8BF406D-361D-4172-B226-CAF4C4305A60}" destId="{7FE520B0-45FE-478A-9FC6-E3B8D58ACEC3}" srcOrd="2" destOrd="0" presId="urn:microsoft.com/office/officeart/2005/8/layout/hProcess11"/>
    <dgm:cxn modelId="{F1E0A6A3-6869-4410-A244-63CF107D60F4}" type="presParOf" srcId="{3989E3F4-B4FF-4015-9371-61F860EF588F}" destId="{AA6DF5AF-9A0D-4A8E-8FA4-74DC9E1B4745}" srcOrd="5" destOrd="0" presId="urn:microsoft.com/office/officeart/2005/8/layout/hProcess11"/>
    <dgm:cxn modelId="{A1BF357E-77F4-4400-841F-6C57519FF52B}" type="presParOf" srcId="{3989E3F4-B4FF-4015-9371-61F860EF588F}" destId="{E6CC8FCF-FF60-42E0-89F9-D0C8AB900B47}" srcOrd="6" destOrd="0" presId="urn:microsoft.com/office/officeart/2005/8/layout/hProcess11"/>
    <dgm:cxn modelId="{0F4AF167-7C5B-4703-9128-992AB2FA84F9}" type="presParOf" srcId="{E6CC8FCF-FF60-42E0-89F9-D0C8AB900B47}" destId="{CB598DCD-741A-4FB1-8407-4DA3FAE24A39}" srcOrd="0" destOrd="0" presId="urn:microsoft.com/office/officeart/2005/8/layout/hProcess11"/>
    <dgm:cxn modelId="{BA9F8100-B7FF-4301-BC40-C870025D87A8}" type="presParOf" srcId="{E6CC8FCF-FF60-42E0-89F9-D0C8AB900B47}" destId="{E6C7D5B2-E33E-4C54-8DA2-9CAD37A96C60}" srcOrd="1" destOrd="0" presId="urn:microsoft.com/office/officeart/2005/8/layout/hProcess11"/>
    <dgm:cxn modelId="{6A0C29AF-D7D6-449E-8CAB-6DE7367A02D0}" type="presParOf" srcId="{E6CC8FCF-FF60-42E0-89F9-D0C8AB900B47}" destId="{A9DB6F0B-DD38-448E-B5F4-FE1CFF82827D}" srcOrd="2" destOrd="0" presId="urn:microsoft.com/office/officeart/2005/8/layout/hProcess11"/>
    <dgm:cxn modelId="{B6ADA646-B455-44EC-ADBF-A3C248D90D78}" type="presParOf" srcId="{3989E3F4-B4FF-4015-9371-61F860EF588F}" destId="{5FDC3A0F-D14B-44D6-87FA-ED74DA4F1F87}" srcOrd="7" destOrd="0" presId="urn:microsoft.com/office/officeart/2005/8/layout/hProcess11"/>
    <dgm:cxn modelId="{6C1E82DA-8FCA-4703-83E2-87A6C7C437E0}" type="presParOf" srcId="{3989E3F4-B4FF-4015-9371-61F860EF588F}" destId="{CF0368DB-B278-4244-9198-8D05B08E3075}" srcOrd="8" destOrd="0" presId="urn:microsoft.com/office/officeart/2005/8/layout/hProcess11"/>
    <dgm:cxn modelId="{5D4F5017-FEEE-4F5A-8FCA-15543A3348C2}" type="presParOf" srcId="{CF0368DB-B278-4244-9198-8D05B08E3075}" destId="{031A225C-668B-44DD-8BB1-0AA011654C1D}" srcOrd="0" destOrd="0" presId="urn:microsoft.com/office/officeart/2005/8/layout/hProcess11"/>
    <dgm:cxn modelId="{57674E02-AC69-47C6-BC11-CF4B426ADF4C}" type="presParOf" srcId="{CF0368DB-B278-4244-9198-8D05B08E3075}" destId="{2B1943C6-4A0C-4CDE-8715-2A40B828DE21}" srcOrd="1" destOrd="0" presId="urn:microsoft.com/office/officeart/2005/8/layout/hProcess11"/>
    <dgm:cxn modelId="{D66A9D3C-F986-4CC5-8F48-BC018573E8F1}" type="presParOf" srcId="{CF0368DB-B278-4244-9198-8D05B08E3075}" destId="{D701E947-8F07-436B-8D9A-5F845444C0E7}" srcOrd="2" destOrd="0" presId="urn:microsoft.com/office/officeart/2005/8/layout/hProcess11"/>
    <dgm:cxn modelId="{E6C0A27D-ABE9-414A-BE70-9530226DBB8F}" type="presParOf" srcId="{3989E3F4-B4FF-4015-9371-61F860EF588F}" destId="{FC984A99-7841-4FAE-8F5D-D7A8AEE153FE}" srcOrd="9" destOrd="0" presId="urn:microsoft.com/office/officeart/2005/8/layout/hProcess11"/>
    <dgm:cxn modelId="{22BEF1BC-34B3-4DA6-A32C-B744EB67B13C}" type="presParOf" srcId="{3989E3F4-B4FF-4015-9371-61F860EF588F}" destId="{460162E1-D4E8-448A-9898-C74F8C168151}" srcOrd="10" destOrd="0" presId="urn:microsoft.com/office/officeart/2005/8/layout/hProcess11"/>
    <dgm:cxn modelId="{BDF583CE-5663-489E-A816-6AE81245F0B5}" type="presParOf" srcId="{460162E1-D4E8-448A-9898-C74F8C168151}" destId="{F0FCBEB6-EA92-4C70-9041-E0F634C375BB}" srcOrd="0" destOrd="0" presId="urn:microsoft.com/office/officeart/2005/8/layout/hProcess11"/>
    <dgm:cxn modelId="{6036E2FB-FB21-480C-B579-2969C29E9C59}" type="presParOf" srcId="{460162E1-D4E8-448A-9898-C74F8C168151}" destId="{3B8CBEC6-DD62-489B-B5D0-2051DD5164D1}" srcOrd="1" destOrd="0" presId="urn:microsoft.com/office/officeart/2005/8/layout/hProcess11"/>
    <dgm:cxn modelId="{660892F8-A1C6-468F-AEC4-F6AECC2E6653}" type="presParOf" srcId="{460162E1-D4E8-448A-9898-C74F8C168151}" destId="{904986F2-6581-4EC4-B6BA-807A87E8DBD9}" srcOrd="2" destOrd="0" presId="urn:microsoft.com/office/officeart/2005/8/layout/hProcess11"/>
    <dgm:cxn modelId="{C8A64CE3-E5ED-4BB2-81EE-07346731A457}" type="presParOf" srcId="{3989E3F4-B4FF-4015-9371-61F860EF588F}" destId="{AECE5B31-E5A8-42A9-A1A6-1D64026CAAFE}" srcOrd="11" destOrd="0" presId="urn:microsoft.com/office/officeart/2005/8/layout/hProcess11"/>
    <dgm:cxn modelId="{161C0415-E10B-4A87-B32D-0515AD19C0CC}" type="presParOf" srcId="{3989E3F4-B4FF-4015-9371-61F860EF588F}" destId="{13229DD5-5F50-48E6-AECF-49F5B2539D69}" srcOrd="12" destOrd="0" presId="urn:microsoft.com/office/officeart/2005/8/layout/hProcess11"/>
    <dgm:cxn modelId="{5D0E52C8-1355-487D-B85F-E4EA98106226}" type="presParOf" srcId="{13229DD5-5F50-48E6-AECF-49F5B2539D69}" destId="{BD99E1B8-1173-4F78-8ADE-55EC211BCD97}" srcOrd="0" destOrd="0" presId="urn:microsoft.com/office/officeart/2005/8/layout/hProcess11"/>
    <dgm:cxn modelId="{58FE3B32-990D-424B-B898-D19B76508F0F}" type="presParOf" srcId="{13229DD5-5F50-48E6-AECF-49F5B2539D69}" destId="{AF617564-0B0A-48D6-8C24-D7002BF42626}" srcOrd="1" destOrd="0" presId="urn:microsoft.com/office/officeart/2005/8/layout/hProcess11"/>
    <dgm:cxn modelId="{268EA842-6C8F-4993-A308-E963F9107805}" type="presParOf" srcId="{13229DD5-5F50-48E6-AECF-49F5B2539D69}" destId="{CD18A90C-F379-4D4F-A17A-2536285F11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7D19C-4677-4A0E-A1F0-E09917D7EFF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E02982-0B86-4A2B-92C6-A22580936762}">
      <dgm:prSet phldrT="[Text]"/>
      <dgm:spPr/>
      <dgm:t>
        <a:bodyPr/>
        <a:lstStyle/>
        <a:p>
          <a:r>
            <a:rPr lang="en-US" dirty="0"/>
            <a:t>Payroll Test</a:t>
          </a:r>
        </a:p>
      </dgm:t>
    </dgm:pt>
    <dgm:pt modelId="{69F2A302-E054-474E-8586-0953C09141CA}" type="parTrans" cxnId="{C55FDC04-859A-43CB-A2FB-4E2512DB7817}">
      <dgm:prSet/>
      <dgm:spPr/>
      <dgm:t>
        <a:bodyPr/>
        <a:lstStyle/>
        <a:p>
          <a:endParaRPr lang="en-US"/>
        </a:p>
      </dgm:t>
    </dgm:pt>
    <dgm:pt modelId="{8B75A024-FACA-47D9-AF2E-EC9896E91D23}" type="sibTrans" cxnId="{C55FDC04-859A-43CB-A2FB-4E2512DB7817}">
      <dgm:prSet/>
      <dgm:spPr/>
      <dgm:t>
        <a:bodyPr/>
        <a:lstStyle/>
        <a:p>
          <a:endParaRPr lang="en-US"/>
        </a:p>
      </dgm:t>
    </dgm:pt>
    <dgm:pt modelId="{04832757-25FE-48AD-8BF6-E6CF39273EDA}">
      <dgm:prSet phldrT="[Text]"/>
      <dgm:spPr/>
      <dgm:t>
        <a:bodyPr/>
        <a:lstStyle/>
        <a:p>
          <a:r>
            <a:rPr lang="en-US" dirty="0"/>
            <a:t>Full-Time Equivalent Employee (FTE) Test</a:t>
          </a:r>
        </a:p>
      </dgm:t>
    </dgm:pt>
    <dgm:pt modelId="{364171B0-0D56-46D8-B499-8088D33B9C46}" type="parTrans" cxnId="{D2576B50-7EF7-49B4-AA5C-CFECE8DFEFB7}">
      <dgm:prSet/>
      <dgm:spPr/>
      <dgm:t>
        <a:bodyPr/>
        <a:lstStyle/>
        <a:p>
          <a:endParaRPr lang="en-US"/>
        </a:p>
      </dgm:t>
    </dgm:pt>
    <dgm:pt modelId="{0F5FA845-0D6B-482D-A46D-7D7F120A8D58}" type="sibTrans" cxnId="{D2576B50-7EF7-49B4-AA5C-CFECE8DFEFB7}">
      <dgm:prSet/>
      <dgm:spPr/>
      <dgm:t>
        <a:bodyPr/>
        <a:lstStyle/>
        <a:p>
          <a:endParaRPr lang="en-US"/>
        </a:p>
      </dgm:t>
    </dgm:pt>
    <dgm:pt modelId="{8F278109-CE0C-4D73-B23F-B3040C9A1AD9}">
      <dgm:prSet phldrT="[Text]"/>
      <dgm:spPr/>
      <dgm:t>
        <a:bodyPr/>
        <a:lstStyle/>
        <a:p>
          <a:r>
            <a:rPr lang="en-US" dirty="0"/>
            <a:t>December 31, 2020</a:t>
          </a:r>
        </a:p>
      </dgm:t>
    </dgm:pt>
    <dgm:pt modelId="{260B43FE-C480-4E0C-B647-61DBCBAA7E55}" type="parTrans" cxnId="{BBE23780-43A0-4ADE-A73B-72002AE99A9A}">
      <dgm:prSet/>
      <dgm:spPr/>
      <dgm:t>
        <a:bodyPr/>
        <a:lstStyle/>
        <a:p>
          <a:endParaRPr lang="en-US"/>
        </a:p>
      </dgm:t>
    </dgm:pt>
    <dgm:pt modelId="{8DBDC832-3277-4CC4-81F0-A09EA9363359}" type="sibTrans" cxnId="{BBE23780-43A0-4ADE-A73B-72002AE99A9A}">
      <dgm:prSet/>
      <dgm:spPr/>
      <dgm:t>
        <a:bodyPr/>
        <a:lstStyle/>
        <a:p>
          <a:endParaRPr lang="en-US"/>
        </a:p>
      </dgm:t>
    </dgm:pt>
    <dgm:pt modelId="{CD351DDB-1E82-4B69-981D-6ECACC7F95D6}">
      <dgm:prSet phldrT="[Text]"/>
      <dgm:spPr/>
      <dgm:t>
        <a:bodyPr/>
        <a:lstStyle/>
        <a:p>
          <a:r>
            <a:rPr lang="en-US" dirty="0"/>
            <a:t>Flexibility Act Safe Harbor</a:t>
          </a:r>
        </a:p>
      </dgm:t>
    </dgm:pt>
    <dgm:pt modelId="{3C65A40F-AD07-40AE-B7E8-B964750913B7}" type="parTrans" cxnId="{939595E5-3BD8-42A8-B38A-2E3CB82B34BB}">
      <dgm:prSet/>
      <dgm:spPr/>
      <dgm:t>
        <a:bodyPr/>
        <a:lstStyle/>
        <a:p>
          <a:endParaRPr lang="en-US"/>
        </a:p>
      </dgm:t>
    </dgm:pt>
    <dgm:pt modelId="{0DDB9E93-6D53-4A4C-B72A-79DF63569937}" type="sibTrans" cxnId="{939595E5-3BD8-42A8-B38A-2E3CB82B34BB}">
      <dgm:prSet/>
      <dgm:spPr/>
      <dgm:t>
        <a:bodyPr/>
        <a:lstStyle/>
        <a:p>
          <a:endParaRPr lang="en-US"/>
        </a:p>
      </dgm:t>
    </dgm:pt>
    <dgm:pt modelId="{F9DE6B89-7B69-4825-AC85-C7435EF9ED6F}">
      <dgm:prSet phldrT="[Text]"/>
      <dgm:spPr/>
      <dgm:t>
        <a:bodyPr/>
        <a:lstStyle/>
        <a:p>
          <a:r>
            <a:rPr lang="en-US" dirty="0"/>
            <a:t>Salary Reduction Test</a:t>
          </a:r>
        </a:p>
      </dgm:t>
    </dgm:pt>
    <dgm:pt modelId="{4E4286FF-4CE2-4CAA-969D-4D8AB50AECB5}" type="parTrans" cxnId="{59718BCC-89BD-45B9-ADBF-7A02F677B63D}">
      <dgm:prSet/>
      <dgm:spPr/>
      <dgm:t>
        <a:bodyPr/>
        <a:lstStyle/>
        <a:p>
          <a:endParaRPr lang="en-US"/>
        </a:p>
      </dgm:t>
    </dgm:pt>
    <dgm:pt modelId="{BDB478E3-FC8C-49A4-8B37-85414D1FC4ED}" type="sibTrans" cxnId="{59718BCC-89BD-45B9-ADBF-7A02F677B63D}">
      <dgm:prSet/>
      <dgm:spPr/>
      <dgm:t>
        <a:bodyPr/>
        <a:lstStyle/>
        <a:p>
          <a:endParaRPr lang="en-US"/>
        </a:p>
      </dgm:t>
    </dgm:pt>
    <dgm:pt modelId="{3ED40C9F-E033-4072-BF28-F3ACAC3B7F82}">
      <dgm:prSet phldrT="[Text]"/>
      <dgm:spPr/>
      <dgm:t>
        <a:bodyPr/>
        <a:lstStyle/>
        <a:p>
          <a:r>
            <a:rPr lang="en-US" dirty="0"/>
            <a:t>75% of January 1, 2020 – March 31, 2020 Salary</a:t>
          </a:r>
        </a:p>
      </dgm:t>
    </dgm:pt>
    <dgm:pt modelId="{9EF07CBE-E3B5-49D9-8FC4-F9918531B79A}" type="parTrans" cxnId="{069278C3-7572-4365-B0CD-44545B98CA2A}">
      <dgm:prSet/>
      <dgm:spPr/>
      <dgm:t>
        <a:bodyPr/>
        <a:lstStyle/>
        <a:p>
          <a:endParaRPr lang="en-US"/>
        </a:p>
      </dgm:t>
    </dgm:pt>
    <dgm:pt modelId="{67D04EA8-9F42-4CF5-B027-7A6CBCA26D8C}" type="sibTrans" cxnId="{069278C3-7572-4365-B0CD-44545B98CA2A}">
      <dgm:prSet/>
      <dgm:spPr/>
      <dgm:t>
        <a:bodyPr/>
        <a:lstStyle/>
        <a:p>
          <a:endParaRPr lang="en-US"/>
        </a:p>
      </dgm:t>
    </dgm:pt>
    <dgm:pt modelId="{20F03123-67CB-4582-987A-75FCE20632F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≥ </a:t>
          </a:r>
          <a:r>
            <a:rPr lang="en-US" dirty="0"/>
            <a:t>60% for Payroll</a:t>
          </a:r>
        </a:p>
      </dgm:t>
    </dgm:pt>
    <dgm:pt modelId="{51D92436-9717-42AB-BBBE-2C12BC2F7159}" type="sibTrans" cxnId="{9E83724D-5BF7-474E-AE02-6E25F3CDB6C3}">
      <dgm:prSet/>
      <dgm:spPr/>
      <dgm:t>
        <a:bodyPr/>
        <a:lstStyle/>
        <a:p>
          <a:endParaRPr lang="en-US"/>
        </a:p>
      </dgm:t>
    </dgm:pt>
    <dgm:pt modelId="{FD91F996-74CB-421C-B4C7-9A348BD9CF64}" type="parTrans" cxnId="{9E83724D-5BF7-474E-AE02-6E25F3CDB6C3}">
      <dgm:prSet/>
      <dgm:spPr/>
      <dgm:t>
        <a:bodyPr/>
        <a:lstStyle/>
        <a:p>
          <a:endParaRPr lang="en-US"/>
        </a:p>
      </dgm:t>
    </dgm:pt>
    <dgm:pt modelId="{72B52B30-4E38-4986-B2A0-45A8C97C86B5}">
      <dgm:prSet phldrT="[Text]"/>
      <dgm:spPr/>
      <dgm:t>
        <a:bodyPr/>
        <a:lstStyle/>
        <a:p>
          <a:r>
            <a:rPr lang="en-US" dirty="0"/>
            <a:t>≤ 40% for Non-Payroll</a:t>
          </a:r>
        </a:p>
      </dgm:t>
    </dgm:pt>
    <dgm:pt modelId="{2BE3CC82-D57D-4117-B025-9EC39D866B3D}" type="sibTrans" cxnId="{3954152C-80CF-4C87-AC2D-330E5BCCB1CF}">
      <dgm:prSet/>
      <dgm:spPr/>
      <dgm:t>
        <a:bodyPr/>
        <a:lstStyle/>
        <a:p>
          <a:endParaRPr lang="en-US"/>
        </a:p>
      </dgm:t>
    </dgm:pt>
    <dgm:pt modelId="{BCA8FAB9-895A-4E79-A8FE-E7A4D5A95543}" type="parTrans" cxnId="{3954152C-80CF-4C87-AC2D-330E5BCCB1CF}">
      <dgm:prSet/>
      <dgm:spPr/>
      <dgm:t>
        <a:bodyPr/>
        <a:lstStyle/>
        <a:p>
          <a:endParaRPr lang="en-US"/>
        </a:p>
      </dgm:t>
    </dgm:pt>
    <dgm:pt modelId="{82BBE9D0-C8D8-44FC-93DE-375768C335D0}">
      <dgm:prSet phldrT="[Text]"/>
      <dgm:spPr/>
      <dgm:t>
        <a:bodyPr/>
        <a:lstStyle/>
        <a:p>
          <a:r>
            <a:rPr lang="en-US" dirty="0"/>
            <a:t>October 8</a:t>
          </a:r>
          <a:r>
            <a:rPr lang="en-US" baseline="30000" dirty="0"/>
            <a:t>th</a:t>
          </a:r>
          <a:r>
            <a:rPr lang="en-US" dirty="0"/>
            <a:t> Notice: &lt;$50,000 Payroll Test </a:t>
          </a:r>
          <a:r>
            <a:rPr lang="en-US" u="sng" dirty="0"/>
            <a:t>only</a:t>
          </a:r>
          <a:r>
            <a:rPr lang="en-US" u="none" dirty="0"/>
            <a:t> Test</a:t>
          </a:r>
          <a:endParaRPr lang="en-US" dirty="0"/>
        </a:p>
      </dgm:t>
    </dgm:pt>
    <dgm:pt modelId="{68DF3C4C-439B-4074-BC11-E98D1575F4AE}" type="sibTrans" cxnId="{ACA3F809-0297-49A0-BD15-DA4454D2F078}">
      <dgm:prSet/>
      <dgm:spPr/>
      <dgm:t>
        <a:bodyPr/>
        <a:lstStyle/>
        <a:p>
          <a:endParaRPr lang="en-US"/>
        </a:p>
      </dgm:t>
    </dgm:pt>
    <dgm:pt modelId="{DC99213C-86AF-472A-990C-D9C3C68F6140}" type="parTrans" cxnId="{ACA3F809-0297-49A0-BD15-DA4454D2F078}">
      <dgm:prSet/>
      <dgm:spPr/>
      <dgm:t>
        <a:bodyPr/>
        <a:lstStyle/>
        <a:p>
          <a:endParaRPr lang="en-US"/>
        </a:p>
      </dgm:t>
    </dgm:pt>
    <dgm:pt modelId="{5EB5A8CC-FCB6-436A-935B-56915A7F25CA}" type="pres">
      <dgm:prSet presAssocID="{3C67D19C-4677-4A0E-A1F0-E09917D7EF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58AFF-0E21-4085-A257-D3DA26CF99D6}" type="pres">
      <dgm:prSet presAssocID="{8EE02982-0B86-4A2B-92C6-A22580936762}" presName="comp" presStyleCnt="0"/>
      <dgm:spPr/>
    </dgm:pt>
    <dgm:pt modelId="{CE0581D0-9A82-4E79-BA3B-EF03F85E4E99}" type="pres">
      <dgm:prSet presAssocID="{8EE02982-0B86-4A2B-92C6-A22580936762}" presName="box" presStyleLbl="node1" presStyleIdx="0" presStyleCnt="3"/>
      <dgm:spPr/>
      <dgm:t>
        <a:bodyPr/>
        <a:lstStyle/>
        <a:p>
          <a:endParaRPr lang="en-US"/>
        </a:p>
      </dgm:t>
    </dgm:pt>
    <dgm:pt modelId="{313122A6-65D9-457A-ACE0-DDF7A6458F49}" type="pres">
      <dgm:prSet presAssocID="{8EE02982-0B86-4A2B-92C6-A2258093676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33000" b="-33000"/>
          </a:stretch>
        </a:blipFill>
      </dgm:spPr>
      <dgm:extLst>
        <a:ext uri="{E40237B7-FDA0-4F09-8148-C483321AD2D9}">
          <dgm14:cNvPr xmlns:dgm14="http://schemas.microsoft.com/office/drawing/2010/diagram" id="0" name="" descr="Loan"/>
        </a:ext>
      </dgm:extLst>
    </dgm:pt>
    <dgm:pt modelId="{8890EF2F-1F64-4DE7-AEAF-93E1ADC5C2C5}" type="pres">
      <dgm:prSet presAssocID="{8EE02982-0B86-4A2B-92C6-A2258093676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B2332-8AE7-40DB-9BF5-074FF7EE0170}" type="pres">
      <dgm:prSet presAssocID="{8B75A024-FACA-47D9-AF2E-EC9896E91D23}" presName="spacer" presStyleCnt="0"/>
      <dgm:spPr/>
    </dgm:pt>
    <dgm:pt modelId="{C8DEBAD4-D2C2-4B25-8118-E96B1F4B67AF}" type="pres">
      <dgm:prSet presAssocID="{04832757-25FE-48AD-8BF6-E6CF39273EDA}" presName="comp" presStyleCnt="0"/>
      <dgm:spPr/>
    </dgm:pt>
    <dgm:pt modelId="{5A9CE4DB-4E1B-4F9C-9A02-237536D9CD98}" type="pres">
      <dgm:prSet presAssocID="{04832757-25FE-48AD-8BF6-E6CF39273EDA}" presName="box" presStyleLbl="node1" presStyleIdx="1" presStyleCnt="3"/>
      <dgm:spPr/>
      <dgm:t>
        <a:bodyPr/>
        <a:lstStyle/>
        <a:p>
          <a:endParaRPr lang="en-US"/>
        </a:p>
      </dgm:t>
    </dgm:pt>
    <dgm:pt modelId="{B78F58D8-668F-4294-836F-4D8EF8854397}" type="pres">
      <dgm:prSet presAssocID="{04832757-25FE-48AD-8BF6-E6CF39273EDA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33000" b="-33000"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1DEE25B-043E-4BB3-904B-0220EB2102EC}" type="pres">
      <dgm:prSet presAssocID="{04832757-25FE-48AD-8BF6-E6CF39273ED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67F3E-469A-4314-9DA8-81267E1E406C}" type="pres">
      <dgm:prSet presAssocID="{0F5FA845-0D6B-482D-A46D-7D7F120A8D58}" presName="spacer" presStyleCnt="0"/>
      <dgm:spPr/>
    </dgm:pt>
    <dgm:pt modelId="{3810C51A-F745-4EBE-9C25-7C664E5D5281}" type="pres">
      <dgm:prSet presAssocID="{F9DE6B89-7B69-4825-AC85-C7435EF9ED6F}" presName="comp" presStyleCnt="0"/>
      <dgm:spPr/>
    </dgm:pt>
    <dgm:pt modelId="{24E24B89-06CC-4D64-833F-482C3977B65E}" type="pres">
      <dgm:prSet presAssocID="{F9DE6B89-7B69-4825-AC85-C7435EF9ED6F}" presName="box" presStyleLbl="node1" presStyleIdx="2" presStyleCnt="3" custLinFactNeighborX="-224"/>
      <dgm:spPr/>
      <dgm:t>
        <a:bodyPr/>
        <a:lstStyle/>
        <a:p>
          <a:endParaRPr lang="en-US"/>
        </a:p>
      </dgm:t>
    </dgm:pt>
    <dgm:pt modelId="{4CF6AEF6-E0C1-4CE3-A6CD-61409570B079}" type="pres">
      <dgm:prSet presAssocID="{F9DE6B89-7B69-4825-AC85-C7435EF9ED6F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33000" b="-33000"/>
          </a:stretch>
        </a:blipFill>
      </dgm:spPr>
      <dgm:extLst>
        <a:ext uri="{E40237B7-FDA0-4F09-8148-C483321AD2D9}">
          <dgm14:cNvPr xmlns:dgm14="http://schemas.microsoft.com/office/drawing/2010/diagram" id="0" name="" descr="Flying Money"/>
        </a:ext>
      </dgm:extLst>
    </dgm:pt>
    <dgm:pt modelId="{62A67B87-E55B-41D8-A7B8-97D66AAA077E}" type="pres">
      <dgm:prSet presAssocID="{F9DE6B89-7B69-4825-AC85-C7435EF9ED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0BBFA-990A-45CE-B000-67F2A517AF23}" type="presOf" srcId="{72B52B30-4E38-4986-B2A0-45A8C97C86B5}" destId="{CE0581D0-9A82-4E79-BA3B-EF03F85E4E99}" srcOrd="0" destOrd="2" presId="urn:microsoft.com/office/officeart/2005/8/layout/vList4"/>
    <dgm:cxn modelId="{D2576B50-7EF7-49B4-AA5C-CFECE8DFEFB7}" srcId="{3C67D19C-4677-4A0E-A1F0-E09917D7EFFA}" destId="{04832757-25FE-48AD-8BF6-E6CF39273EDA}" srcOrd="1" destOrd="0" parTransId="{364171B0-0D56-46D8-B499-8088D33B9C46}" sibTransId="{0F5FA845-0D6B-482D-A46D-7D7F120A8D58}"/>
    <dgm:cxn modelId="{25AE0B42-D96E-4186-81BD-6FA4E140D1BD}" type="presOf" srcId="{82BBE9D0-C8D8-44FC-93DE-375768C335D0}" destId="{CE0581D0-9A82-4E79-BA3B-EF03F85E4E99}" srcOrd="0" destOrd="3" presId="urn:microsoft.com/office/officeart/2005/8/layout/vList4"/>
    <dgm:cxn modelId="{C55FDC04-859A-43CB-A2FB-4E2512DB7817}" srcId="{3C67D19C-4677-4A0E-A1F0-E09917D7EFFA}" destId="{8EE02982-0B86-4A2B-92C6-A22580936762}" srcOrd="0" destOrd="0" parTransId="{69F2A302-E054-474E-8586-0953C09141CA}" sibTransId="{8B75A024-FACA-47D9-AF2E-EC9896E91D23}"/>
    <dgm:cxn modelId="{28648611-C4B8-432D-BFDF-7BFEBE29A029}" type="presOf" srcId="{3C67D19C-4677-4A0E-A1F0-E09917D7EFFA}" destId="{5EB5A8CC-FCB6-436A-935B-56915A7F25CA}" srcOrd="0" destOrd="0" presId="urn:microsoft.com/office/officeart/2005/8/layout/vList4"/>
    <dgm:cxn modelId="{E8669558-BF3F-4B86-B6E6-89D79CECC5A8}" type="presOf" srcId="{82BBE9D0-C8D8-44FC-93DE-375768C335D0}" destId="{8890EF2F-1F64-4DE7-AEAF-93E1ADC5C2C5}" srcOrd="1" destOrd="3" presId="urn:microsoft.com/office/officeart/2005/8/layout/vList4"/>
    <dgm:cxn modelId="{BBE23780-43A0-4ADE-A73B-72002AE99A9A}" srcId="{04832757-25FE-48AD-8BF6-E6CF39273EDA}" destId="{8F278109-CE0C-4D73-B23F-B3040C9A1AD9}" srcOrd="0" destOrd="0" parTransId="{260B43FE-C480-4E0C-B647-61DBCBAA7E55}" sibTransId="{8DBDC832-3277-4CC4-81F0-A09EA9363359}"/>
    <dgm:cxn modelId="{4325DF4D-CB9B-4D2A-837A-15520D08D9B3}" type="presOf" srcId="{8EE02982-0B86-4A2B-92C6-A22580936762}" destId="{8890EF2F-1F64-4DE7-AEAF-93E1ADC5C2C5}" srcOrd="1" destOrd="0" presId="urn:microsoft.com/office/officeart/2005/8/layout/vList4"/>
    <dgm:cxn modelId="{E827D3F7-A30A-492C-8B6A-035061B9660D}" type="presOf" srcId="{72B52B30-4E38-4986-B2A0-45A8C97C86B5}" destId="{8890EF2F-1F64-4DE7-AEAF-93E1ADC5C2C5}" srcOrd="1" destOrd="2" presId="urn:microsoft.com/office/officeart/2005/8/layout/vList4"/>
    <dgm:cxn modelId="{3954152C-80CF-4C87-AC2D-330E5BCCB1CF}" srcId="{8EE02982-0B86-4A2B-92C6-A22580936762}" destId="{72B52B30-4E38-4986-B2A0-45A8C97C86B5}" srcOrd="1" destOrd="0" parTransId="{BCA8FAB9-895A-4E79-A8FE-E7A4D5A95543}" sibTransId="{2BE3CC82-D57D-4117-B025-9EC39D866B3D}"/>
    <dgm:cxn modelId="{069278C3-7572-4365-B0CD-44545B98CA2A}" srcId="{F9DE6B89-7B69-4825-AC85-C7435EF9ED6F}" destId="{3ED40C9F-E033-4072-BF28-F3ACAC3B7F82}" srcOrd="0" destOrd="0" parTransId="{9EF07CBE-E3B5-49D9-8FC4-F9918531B79A}" sibTransId="{67D04EA8-9F42-4CF5-B027-7A6CBCA26D8C}"/>
    <dgm:cxn modelId="{1719DF71-E2DA-4122-A736-971E904FB15B}" type="presOf" srcId="{3ED40C9F-E033-4072-BF28-F3ACAC3B7F82}" destId="{24E24B89-06CC-4D64-833F-482C3977B65E}" srcOrd="0" destOrd="1" presId="urn:microsoft.com/office/officeart/2005/8/layout/vList4"/>
    <dgm:cxn modelId="{2C504754-B7C3-4471-AF54-89EEFB639863}" type="presOf" srcId="{8EE02982-0B86-4A2B-92C6-A22580936762}" destId="{CE0581D0-9A82-4E79-BA3B-EF03F85E4E99}" srcOrd="0" destOrd="0" presId="urn:microsoft.com/office/officeart/2005/8/layout/vList4"/>
    <dgm:cxn modelId="{56CA69DF-F096-4BB3-ABAF-6635A3AD479C}" type="presOf" srcId="{04832757-25FE-48AD-8BF6-E6CF39273EDA}" destId="{5A9CE4DB-4E1B-4F9C-9A02-237536D9CD98}" srcOrd="0" destOrd="0" presId="urn:microsoft.com/office/officeart/2005/8/layout/vList4"/>
    <dgm:cxn modelId="{59718BCC-89BD-45B9-ADBF-7A02F677B63D}" srcId="{3C67D19C-4677-4A0E-A1F0-E09917D7EFFA}" destId="{F9DE6B89-7B69-4825-AC85-C7435EF9ED6F}" srcOrd="2" destOrd="0" parTransId="{4E4286FF-4CE2-4CAA-969D-4D8AB50AECB5}" sibTransId="{BDB478E3-FC8C-49A4-8B37-85414D1FC4ED}"/>
    <dgm:cxn modelId="{806473DE-5359-4110-BEAE-CE9ADEBC7E1B}" type="presOf" srcId="{8F278109-CE0C-4D73-B23F-B3040C9A1AD9}" destId="{5A9CE4DB-4E1B-4F9C-9A02-237536D9CD98}" srcOrd="0" destOrd="1" presId="urn:microsoft.com/office/officeart/2005/8/layout/vList4"/>
    <dgm:cxn modelId="{17C73D24-F98A-4EB4-AFDF-37EC34A7B8DB}" type="presOf" srcId="{F9DE6B89-7B69-4825-AC85-C7435EF9ED6F}" destId="{24E24B89-06CC-4D64-833F-482C3977B65E}" srcOrd="0" destOrd="0" presId="urn:microsoft.com/office/officeart/2005/8/layout/vList4"/>
    <dgm:cxn modelId="{FD081851-6354-4903-B492-3B92E89F4692}" type="presOf" srcId="{20F03123-67CB-4582-987A-75FCE20632FB}" destId="{8890EF2F-1F64-4DE7-AEAF-93E1ADC5C2C5}" srcOrd="1" destOrd="1" presId="urn:microsoft.com/office/officeart/2005/8/layout/vList4"/>
    <dgm:cxn modelId="{87CA1B6C-9222-48A9-BDAA-22476E806967}" type="presOf" srcId="{3ED40C9F-E033-4072-BF28-F3ACAC3B7F82}" destId="{62A67B87-E55B-41D8-A7B8-97D66AAA077E}" srcOrd="1" destOrd="1" presId="urn:microsoft.com/office/officeart/2005/8/layout/vList4"/>
    <dgm:cxn modelId="{ACA3F809-0297-49A0-BD15-DA4454D2F078}" srcId="{8EE02982-0B86-4A2B-92C6-A22580936762}" destId="{82BBE9D0-C8D8-44FC-93DE-375768C335D0}" srcOrd="2" destOrd="0" parTransId="{DC99213C-86AF-472A-990C-D9C3C68F6140}" sibTransId="{68DF3C4C-439B-4074-BC11-E98D1575F4AE}"/>
    <dgm:cxn modelId="{9E83724D-5BF7-474E-AE02-6E25F3CDB6C3}" srcId="{8EE02982-0B86-4A2B-92C6-A22580936762}" destId="{20F03123-67CB-4582-987A-75FCE20632FB}" srcOrd="0" destOrd="0" parTransId="{FD91F996-74CB-421C-B4C7-9A348BD9CF64}" sibTransId="{51D92436-9717-42AB-BBBE-2C12BC2F7159}"/>
    <dgm:cxn modelId="{DED49A9B-23C9-4719-937A-D10C8AF00366}" type="presOf" srcId="{CD351DDB-1E82-4B69-981D-6ECACC7F95D6}" destId="{71DEE25B-043E-4BB3-904B-0220EB2102EC}" srcOrd="1" destOrd="2" presId="urn:microsoft.com/office/officeart/2005/8/layout/vList4"/>
    <dgm:cxn modelId="{939595E5-3BD8-42A8-B38A-2E3CB82B34BB}" srcId="{04832757-25FE-48AD-8BF6-E6CF39273EDA}" destId="{CD351DDB-1E82-4B69-981D-6ECACC7F95D6}" srcOrd="1" destOrd="0" parTransId="{3C65A40F-AD07-40AE-B7E8-B964750913B7}" sibTransId="{0DDB9E93-6D53-4A4C-B72A-79DF63569937}"/>
    <dgm:cxn modelId="{4336091D-EA87-488F-8C9A-905B1D58F469}" type="presOf" srcId="{CD351DDB-1E82-4B69-981D-6ECACC7F95D6}" destId="{5A9CE4DB-4E1B-4F9C-9A02-237536D9CD98}" srcOrd="0" destOrd="2" presId="urn:microsoft.com/office/officeart/2005/8/layout/vList4"/>
    <dgm:cxn modelId="{BB9EAA25-B354-4155-8E63-4105986E5DCA}" type="presOf" srcId="{20F03123-67CB-4582-987A-75FCE20632FB}" destId="{CE0581D0-9A82-4E79-BA3B-EF03F85E4E99}" srcOrd="0" destOrd="1" presId="urn:microsoft.com/office/officeart/2005/8/layout/vList4"/>
    <dgm:cxn modelId="{1C5DFB08-78D9-482B-81BC-AC11E13FAB0D}" type="presOf" srcId="{8F278109-CE0C-4D73-B23F-B3040C9A1AD9}" destId="{71DEE25B-043E-4BB3-904B-0220EB2102EC}" srcOrd="1" destOrd="1" presId="urn:microsoft.com/office/officeart/2005/8/layout/vList4"/>
    <dgm:cxn modelId="{5E0D4CFE-7E82-4D25-9BEF-D44D6D806D24}" type="presOf" srcId="{F9DE6B89-7B69-4825-AC85-C7435EF9ED6F}" destId="{62A67B87-E55B-41D8-A7B8-97D66AAA077E}" srcOrd="1" destOrd="0" presId="urn:microsoft.com/office/officeart/2005/8/layout/vList4"/>
    <dgm:cxn modelId="{F0513CDF-07B6-4714-8483-E17FAAC6192C}" type="presOf" srcId="{04832757-25FE-48AD-8BF6-E6CF39273EDA}" destId="{71DEE25B-043E-4BB3-904B-0220EB2102EC}" srcOrd="1" destOrd="0" presId="urn:microsoft.com/office/officeart/2005/8/layout/vList4"/>
    <dgm:cxn modelId="{60419E94-6983-4B0E-A9CD-E9D50773A898}" type="presParOf" srcId="{5EB5A8CC-FCB6-436A-935B-56915A7F25CA}" destId="{D0F58AFF-0E21-4085-A257-D3DA26CF99D6}" srcOrd="0" destOrd="0" presId="urn:microsoft.com/office/officeart/2005/8/layout/vList4"/>
    <dgm:cxn modelId="{1558AE9C-A4B1-4F18-A078-E573C8EB5DCC}" type="presParOf" srcId="{D0F58AFF-0E21-4085-A257-D3DA26CF99D6}" destId="{CE0581D0-9A82-4E79-BA3B-EF03F85E4E99}" srcOrd="0" destOrd="0" presId="urn:microsoft.com/office/officeart/2005/8/layout/vList4"/>
    <dgm:cxn modelId="{2D0814FD-5926-43D1-8505-EBCC306DF353}" type="presParOf" srcId="{D0F58AFF-0E21-4085-A257-D3DA26CF99D6}" destId="{313122A6-65D9-457A-ACE0-DDF7A6458F49}" srcOrd="1" destOrd="0" presId="urn:microsoft.com/office/officeart/2005/8/layout/vList4"/>
    <dgm:cxn modelId="{84940B42-876E-486E-9382-B6976FB50809}" type="presParOf" srcId="{D0F58AFF-0E21-4085-A257-D3DA26CF99D6}" destId="{8890EF2F-1F64-4DE7-AEAF-93E1ADC5C2C5}" srcOrd="2" destOrd="0" presId="urn:microsoft.com/office/officeart/2005/8/layout/vList4"/>
    <dgm:cxn modelId="{6F6C9814-91AF-48B1-83D0-63D176FD9E50}" type="presParOf" srcId="{5EB5A8CC-FCB6-436A-935B-56915A7F25CA}" destId="{4E9B2332-8AE7-40DB-9BF5-074FF7EE0170}" srcOrd="1" destOrd="0" presId="urn:microsoft.com/office/officeart/2005/8/layout/vList4"/>
    <dgm:cxn modelId="{A680B84A-8187-4A1E-A991-50D124CD6C67}" type="presParOf" srcId="{5EB5A8CC-FCB6-436A-935B-56915A7F25CA}" destId="{C8DEBAD4-D2C2-4B25-8118-E96B1F4B67AF}" srcOrd="2" destOrd="0" presId="urn:microsoft.com/office/officeart/2005/8/layout/vList4"/>
    <dgm:cxn modelId="{23663E31-8D9D-44D0-BEDB-5C32337D967B}" type="presParOf" srcId="{C8DEBAD4-D2C2-4B25-8118-E96B1F4B67AF}" destId="{5A9CE4DB-4E1B-4F9C-9A02-237536D9CD98}" srcOrd="0" destOrd="0" presId="urn:microsoft.com/office/officeart/2005/8/layout/vList4"/>
    <dgm:cxn modelId="{5E868458-6A56-44A3-B8A3-3D245F6DFE04}" type="presParOf" srcId="{C8DEBAD4-D2C2-4B25-8118-E96B1F4B67AF}" destId="{B78F58D8-668F-4294-836F-4D8EF8854397}" srcOrd="1" destOrd="0" presId="urn:microsoft.com/office/officeart/2005/8/layout/vList4"/>
    <dgm:cxn modelId="{43BF90EA-8FC1-4D47-8057-E6AECE056D07}" type="presParOf" srcId="{C8DEBAD4-D2C2-4B25-8118-E96B1F4B67AF}" destId="{71DEE25B-043E-4BB3-904B-0220EB2102EC}" srcOrd="2" destOrd="0" presId="urn:microsoft.com/office/officeart/2005/8/layout/vList4"/>
    <dgm:cxn modelId="{3009208A-9D70-4EF7-A2D1-B4E1DD52106A}" type="presParOf" srcId="{5EB5A8CC-FCB6-436A-935B-56915A7F25CA}" destId="{CF567F3E-469A-4314-9DA8-81267E1E406C}" srcOrd="3" destOrd="0" presId="urn:microsoft.com/office/officeart/2005/8/layout/vList4"/>
    <dgm:cxn modelId="{0E552BB4-AA0B-4951-9285-9F04D08BC32D}" type="presParOf" srcId="{5EB5A8CC-FCB6-436A-935B-56915A7F25CA}" destId="{3810C51A-F745-4EBE-9C25-7C664E5D5281}" srcOrd="4" destOrd="0" presId="urn:microsoft.com/office/officeart/2005/8/layout/vList4"/>
    <dgm:cxn modelId="{948392F0-F2F9-49B5-84C9-FDB0F725F9A3}" type="presParOf" srcId="{3810C51A-F745-4EBE-9C25-7C664E5D5281}" destId="{24E24B89-06CC-4D64-833F-482C3977B65E}" srcOrd="0" destOrd="0" presId="urn:microsoft.com/office/officeart/2005/8/layout/vList4"/>
    <dgm:cxn modelId="{D9FB9EEA-C595-48B1-B7E3-0321D738C113}" type="presParOf" srcId="{3810C51A-F745-4EBE-9C25-7C664E5D5281}" destId="{4CF6AEF6-E0C1-4CE3-A6CD-61409570B079}" srcOrd="1" destOrd="0" presId="urn:microsoft.com/office/officeart/2005/8/layout/vList4"/>
    <dgm:cxn modelId="{E33DF6AE-7772-4929-A5AC-9F879CC99AA2}" type="presParOf" srcId="{3810C51A-F745-4EBE-9C25-7C664E5D5281}" destId="{62A67B87-E55B-41D8-A7B8-97D66AAA07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314D7-2869-45D6-BA35-06C16A6FDA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1069F-8BF2-484C-B7B0-592C47266D06}">
      <dgm:prSet phldrT="[Text]"/>
      <dgm:spPr/>
      <dgm:t>
        <a:bodyPr/>
        <a:lstStyle/>
        <a:p>
          <a:r>
            <a:rPr lang="en-US" dirty="0"/>
            <a:t>Form 3508EZ </a:t>
          </a:r>
        </a:p>
      </dgm:t>
    </dgm:pt>
    <dgm:pt modelId="{5324CA33-5345-47D3-90A9-583AE32C1DBC}" type="parTrans" cxnId="{DC63DECC-8BEF-4827-BD5E-8678B17C9C95}">
      <dgm:prSet/>
      <dgm:spPr/>
      <dgm:t>
        <a:bodyPr/>
        <a:lstStyle/>
        <a:p>
          <a:endParaRPr lang="en-US"/>
        </a:p>
      </dgm:t>
    </dgm:pt>
    <dgm:pt modelId="{8C5B98F4-80DC-4887-B5D0-13C0E54BF421}" type="sibTrans" cxnId="{DC63DECC-8BEF-4827-BD5E-8678B17C9C95}">
      <dgm:prSet/>
      <dgm:spPr/>
      <dgm:t>
        <a:bodyPr/>
        <a:lstStyle/>
        <a:p>
          <a:endParaRPr lang="en-US"/>
        </a:p>
      </dgm:t>
    </dgm:pt>
    <dgm:pt modelId="{83EDB111-06AC-4C6E-89CC-E060E451F4AB}">
      <dgm:prSet phldrT="[Text]"/>
      <dgm:spPr/>
      <dgm:t>
        <a:bodyPr/>
        <a:lstStyle/>
        <a:p>
          <a:r>
            <a:rPr lang="en-US" dirty="0"/>
            <a:t>Self employed individuals with no employees</a:t>
          </a:r>
        </a:p>
      </dgm:t>
    </dgm:pt>
    <dgm:pt modelId="{09D0ADD1-BFA0-4599-8944-6FBDB561A11F}" type="parTrans" cxnId="{D3037536-99F1-42E9-9543-6288211ADD68}">
      <dgm:prSet/>
      <dgm:spPr/>
      <dgm:t>
        <a:bodyPr/>
        <a:lstStyle/>
        <a:p>
          <a:endParaRPr lang="en-US"/>
        </a:p>
      </dgm:t>
    </dgm:pt>
    <dgm:pt modelId="{92A15EAD-37ED-439D-A622-E517678DB42C}" type="sibTrans" cxnId="{D3037536-99F1-42E9-9543-6288211ADD68}">
      <dgm:prSet/>
      <dgm:spPr/>
      <dgm:t>
        <a:bodyPr/>
        <a:lstStyle/>
        <a:p>
          <a:endParaRPr lang="en-US"/>
        </a:p>
      </dgm:t>
    </dgm:pt>
    <dgm:pt modelId="{0D9E3351-D7F4-421F-97F7-5D7CE66C72F2}">
      <dgm:prSet phldrT="[Text]"/>
      <dgm:spPr/>
      <dgm:t>
        <a:bodyPr/>
        <a:lstStyle/>
        <a:p>
          <a:r>
            <a:rPr lang="en-US" dirty="0"/>
            <a:t>Borrower did not reduce compensation of Q1 2020 employees by more than 25% and unable to operate at the same level as before Feb 15, 2020 because of government regulations</a:t>
          </a:r>
        </a:p>
      </dgm:t>
    </dgm:pt>
    <dgm:pt modelId="{89DB60DF-A036-4B59-8A9F-959C4CDAE46C}" type="parTrans" cxnId="{DEBCC112-36D2-4A41-AC4F-2834EBBEA641}">
      <dgm:prSet/>
      <dgm:spPr/>
      <dgm:t>
        <a:bodyPr/>
        <a:lstStyle/>
        <a:p>
          <a:endParaRPr lang="en-US"/>
        </a:p>
      </dgm:t>
    </dgm:pt>
    <dgm:pt modelId="{E1887B1E-4264-49CE-9BE3-50160F4FB1EC}" type="sibTrans" cxnId="{DEBCC112-36D2-4A41-AC4F-2834EBBEA641}">
      <dgm:prSet/>
      <dgm:spPr/>
      <dgm:t>
        <a:bodyPr/>
        <a:lstStyle/>
        <a:p>
          <a:endParaRPr lang="en-US"/>
        </a:p>
      </dgm:t>
    </dgm:pt>
    <dgm:pt modelId="{CB72FD20-A324-4568-87CA-39F4EDE81753}">
      <dgm:prSet phldrT="[Text]"/>
      <dgm:spPr/>
      <dgm:t>
        <a:bodyPr/>
        <a:lstStyle/>
        <a:p>
          <a:r>
            <a:rPr lang="en-US" dirty="0"/>
            <a:t>Received a PPP Loan of ≤ $50,000</a:t>
          </a:r>
        </a:p>
      </dgm:t>
    </dgm:pt>
    <dgm:pt modelId="{258BE54A-AB54-4B03-9714-330FDC8B00AF}" type="parTrans" cxnId="{DE67D26C-8154-4703-B042-38A60A7DDD6B}">
      <dgm:prSet/>
      <dgm:spPr/>
      <dgm:t>
        <a:bodyPr/>
        <a:lstStyle/>
        <a:p>
          <a:endParaRPr lang="en-US"/>
        </a:p>
      </dgm:t>
    </dgm:pt>
    <dgm:pt modelId="{B41377A6-7863-4805-8289-0516270B6D9A}" type="sibTrans" cxnId="{DE67D26C-8154-4703-B042-38A60A7DDD6B}">
      <dgm:prSet/>
      <dgm:spPr/>
      <dgm:t>
        <a:bodyPr/>
        <a:lstStyle/>
        <a:p>
          <a:endParaRPr lang="en-US"/>
        </a:p>
      </dgm:t>
    </dgm:pt>
    <dgm:pt modelId="{A4C1603E-9209-4156-B307-C077A97F12F5}">
      <dgm:prSet phldrT="[Text]"/>
      <dgm:spPr/>
      <dgm:t>
        <a:bodyPr/>
        <a:lstStyle/>
        <a:p>
          <a:r>
            <a:rPr lang="en-US" dirty="0"/>
            <a:t>Borrower did not reduce</a:t>
          </a:r>
        </a:p>
      </dgm:t>
    </dgm:pt>
    <dgm:pt modelId="{C8CF4A8B-4DF6-4D10-9612-FE49D46FF7F7}" type="parTrans" cxnId="{D41C75CA-5C57-4198-A295-6FECE66D987C}">
      <dgm:prSet/>
      <dgm:spPr/>
      <dgm:t>
        <a:bodyPr/>
        <a:lstStyle/>
        <a:p>
          <a:endParaRPr lang="en-US"/>
        </a:p>
      </dgm:t>
    </dgm:pt>
    <dgm:pt modelId="{8BF90260-3E98-4D5D-9064-9BA0055D7D27}" type="sibTrans" cxnId="{D41C75CA-5C57-4198-A295-6FECE66D987C}">
      <dgm:prSet/>
      <dgm:spPr/>
      <dgm:t>
        <a:bodyPr/>
        <a:lstStyle/>
        <a:p>
          <a:endParaRPr lang="en-US"/>
        </a:p>
      </dgm:t>
    </dgm:pt>
    <dgm:pt modelId="{DB872EA2-6F56-4F17-8C62-B1FA01E1DB3F}">
      <dgm:prSet phldrT="[Text]"/>
      <dgm:spPr/>
      <dgm:t>
        <a:bodyPr/>
        <a:lstStyle/>
        <a:p>
          <a:r>
            <a:rPr lang="en-US" dirty="0"/>
            <a:t>Compensation of Q1 2020 employees by more than 25%, and</a:t>
          </a:r>
        </a:p>
      </dgm:t>
    </dgm:pt>
    <dgm:pt modelId="{CF78EA68-6373-4137-A2E5-D9BAD0C8EE17}" type="parTrans" cxnId="{F262A144-EA2D-43C9-984C-413D41688780}">
      <dgm:prSet/>
      <dgm:spPr/>
      <dgm:t>
        <a:bodyPr/>
        <a:lstStyle/>
        <a:p>
          <a:endParaRPr lang="en-US"/>
        </a:p>
      </dgm:t>
    </dgm:pt>
    <dgm:pt modelId="{A087BF27-82A1-4DEA-A7A3-F45A2E6BA3D8}" type="sibTrans" cxnId="{F262A144-EA2D-43C9-984C-413D41688780}">
      <dgm:prSet/>
      <dgm:spPr/>
      <dgm:t>
        <a:bodyPr/>
        <a:lstStyle/>
        <a:p>
          <a:endParaRPr lang="en-US"/>
        </a:p>
      </dgm:t>
    </dgm:pt>
    <dgm:pt modelId="{3361F68B-EEDB-4B6B-9B1A-1377AF63EE20}">
      <dgm:prSet phldrT="[Text]"/>
      <dgm:spPr/>
      <dgm:t>
        <a:bodyPr/>
        <a:lstStyle/>
        <a:p>
          <a:r>
            <a:rPr lang="en-US" dirty="0"/>
            <a:t>Number of employees or average paid hours from Jan 1 to end of CP</a:t>
          </a:r>
        </a:p>
      </dgm:t>
    </dgm:pt>
    <dgm:pt modelId="{D3D41B5D-3E59-44E0-8DEC-CA74F9E69F2D}" type="parTrans" cxnId="{4986D89C-82E5-4069-9288-3D5410176841}">
      <dgm:prSet/>
      <dgm:spPr/>
      <dgm:t>
        <a:bodyPr/>
        <a:lstStyle/>
        <a:p>
          <a:endParaRPr lang="en-US"/>
        </a:p>
      </dgm:t>
    </dgm:pt>
    <dgm:pt modelId="{30049481-5C76-4C7C-B34E-ED50C8E54EDE}" type="sibTrans" cxnId="{4986D89C-82E5-4069-9288-3D5410176841}">
      <dgm:prSet/>
      <dgm:spPr/>
      <dgm:t>
        <a:bodyPr/>
        <a:lstStyle/>
        <a:p>
          <a:endParaRPr lang="en-US"/>
        </a:p>
      </dgm:t>
    </dgm:pt>
    <dgm:pt modelId="{20B7A57E-1B08-4207-8300-5676EBD2439F}">
      <dgm:prSet/>
      <dgm:spPr/>
      <dgm:t>
        <a:bodyPr/>
        <a:lstStyle/>
        <a:p>
          <a:r>
            <a:rPr lang="en-US" dirty="0"/>
            <a:t>Form 3508</a:t>
          </a:r>
        </a:p>
      </dgm:t>
    </dgm:pt>
    <dgm:pt modelId="{E2780BB4-1028-42C7-975A-05F89DF5689B}" type="parTrans" cxnId="{D269F1EA-F1B2-45F4-A699-26E3146A142E}">
      <dgm:prSet/>
      <dgm:spPr/>
      <dgm:t>
        <a:bodyPr/>
        <a:lstStyle/>
        <a:p>
          <a:endParaRPr lang="en-US"/>
        </a:p>
      </dgm:t>
    </dgm:pt>
    <dgm:pt modelId="{F8541336-AC81-428D-AD89-10B1A6F68688}" type="sibTrans" cxnId="{D269F1EA-F1B2-45F4-A699-26E3146A142E}">
      <dgm:prSet/>
      <dgm:spPr/>
      <dgm:t>
        <a:bodyPr/>
        <a:lstStyle/>
        <a:p>
          <a:endParaRPr lang="en-US"/>
        </a:p>
      </dgm:t>
    </dgm:pt>
    <dgm:pt modelId="{0E67E521-4460-45E0-87D8-03E165347D85}">
      <dgm:prSet phldrT="[Text]"/>
      <dgm:spPr/>
      <dgm:t>
        <a:bodyPr/>
        <a:lstStyle/>
        <a:p>
          <a:r>
            <a:rPr lang="en-US" dirty="0"/>
            <a:t>Form 3508S</a:t>
          </a:r>
        </a:p>
      </dgm:t>
    </dgm:pt>
    <dgm:pt modelId="{06A7B8E9-185B-413E-A948-DD09564D918F}" type="sibTrans" cxnId="{1F8F2C65-2698-4E1F-9571-EE7F4C021ECA}">
      <dgm:prSet/>
      <dgm:spPr/>
      <dgm:t>
        <a:bodyPr/>
        <a:lstStyle/>
        <a:p>
          <a:endParaRPr lang="en-US"/>
        </a:p>
      </dgm:t>
    </dgm:pt>
    <dgm:pt modelId="{DF9A577D-1012-46A1-938E-54FC2327219F}" type="parTrans" cxnId="{1F8F2C65-2698-4E1F-9571-EE7F4C021ECA}">
      <dgm:prSet/>
      <dgm:spPr/>
      <dgm:t>
        <a:bodyPr/>
        <a:lstStyle/>
        <a:p>
          <a:endParaRPr lang="en-US"/>
        </a:p>
      </dgm:t>
    </dgm:pt>
    <dgm:pt modelId="{68E19E96-F8D5-469F-A7E6-89A315A149D9}">
      <dgm:prSet phldrT="[Text]"/>
      <dgm:spPr/>
      <dgm:t>
        <a:bodyPr/>
        <a:lstStyle/>
        <a:p>
          <a:r>
            <a:rPr lang="en-US" dirty="0"/>
            <a:t>3.57 million outstanding PPP loans of $50,000 ($62 billion)</a:t>
          </a:r>
        </a:p>
      </dgm:t>
    </dgm:pt>
    <dgm:pt modelId="{100D2FA3-9BB6-4FB9-B02E-7AB0C8790AC5}" type="parTrans" cxnId="{D5661D5F-4543-41B3-A734-F26A8D68F065}">
      <dgm:prSet/>
      <dgm:spPr/>
      <dgm:t>
        <a:bodyPr/>
        <a:lstStyle/>
        <a:p>
          <a:endParaRPr lang="en-US"/>
        </a:p>
      </dgm:t>
    </dgm:pt>
    <dgm:pt modelId="{0B02AAB4-A3C9-4E91-8909-AB92C89BD0E5}" type="sibTrans" cxnId="{D5661D5F-4543-41B3-A734-F26A8D68F065}">
      <dgm:prSet/>
      <dgm:spPr/>
      <dgm:t>
        <a:bodyPr/>
        <a:lstStyle/>
        <a:p>
          <a:endParaRPr lang="en-US"/>
        </a:p>
      </dgm:t>
    </dgm:pt>
    <dgm:pt modelId="{BD961FBB-8584-4359-BB93-7773A26D9356}">
      <dgm:prSet/>
      <dgm:spPr/>
      <dgm:t>
        <a:bodyPr/>
        <a:lstStyle/>
        <a:p>
          <a:r>
            <a:rPr lang="en-US" dirty="0"/>
            <a:t>Must meet all Tests, notwithstanding Safe Harbors</a:t>
          </a:r>
        </a:p>
      </dgm:t>
    </dgm:pt>
    <dgm:pt modelId="{6D0AA095-12FB-4609-BD03-91B6966AB30F}" type="parTrans" cxnId="{2D11B727-EA5F-40F6-9CD4-4005FE49593C}">
      <dgm:prSet/>
      <dgm:spPr/>
      <dgm:t>
        <a:bodyPr/>
        <a:lstStyle/>
        <a:p>
          <a:endParaRPr lang="en-US"/>
        </a:p>
      </dgm:t>
    </dgm:pt>
    <dgm:pt modelId="{A9492D56-0B3C-4057-80C8-0B72B5ABACF5}" type="sibTrans" cxnId="{2D11B727-EA5F-40F6-9CD4-4005FE49593C}">
      <dgm:prSet/>
      <dgm:spPr/>
      <dgm:t>
        <a:bodyPr/>
        <a:lstStyle/>
        <a:p>
          <a:endParaRPr lang="en-US"/>
        </a:p>
      </dgm:t>
    </dgm:pt>
    <dgm:pt modelId="{C8AB8F83-96D0-4306-9865-F5F0C0EEEB03}">
      <dgm:prSet/>
      <dgm:spPr/>
      <dgm:t>
        <a:bodyPr/>
        <a:lstStyle/>
        <a:p>
          <a:r>
            <a:rPr lang="en-US" dirty="0"/>
            <a:t>Payroll Test</a:t>
          </a:r>
        </a:p>
      </dgm:t>
    </dgm:pt>
    <dgm:pt modelId="{9A88A989-7DAC-4C3E-96A5-F10E3BA735C4}" type="parTrans" cxnId="{6A0E8529-B87A-43AC-BAD6-94BFE7243C2F}">
      <dgm:prSet/>
      <dgm:spPr/>
      <dgm:t>
        <a:bodyPr/>
        <a:lstStyle/>
        <a:p>
          <a:endParaRPr lang="en-US"/>
        </a:p>
      </dgm:t>
    </dgm:pt>
    <dgm:pt modelId="{0961796B-CEB9-4504-A8E5-EBD90C5E4FC5}" type="sibTrans" cxnId="{6A0E8529-B87A-43AC-BAD6-94BFE7243C2F}">
      <dgm:prSet/>
      <dgm:spPr/>
      <dgm:t>
        <a:bodyPr/>
        <a:lstStyle/>
        <a:p>
          <a:endParaRPr lang="en-US"/>
        </a:p>
      </dgm:t>
    </dgm:pt>
    <dgm:pt modelId="{DA7CD90A-8441-443A-AE3B-A04EC0DD5756}">
      <dgm:prSet/>
      <dgm:spPr/>
      <dgm:t>
        <a:bodyPr/>
        <a:lstStyle/>
        <a:p>
          <a:r>
            <a:rPr lang="en-US" dirty="0"/>
            <a:t>Full Time Equivalent Employee (FTE) Test</a:t>
          </a:r>
        </a:p>
      </dgm:t>
    </dgm:pt>
    <dgm:pt modelId="{3BC21B4F-D6D2-4011-B0B7-4214C836B48B}" type="parTrans" cxnId="{4177C98D-D329-46EA-9A5D-D456B01F1599}">
      <dgm:prSet/>
      <dgm:spPr/>
      <dgm:t>
        <a:bodyPr/>
        <a:lstStyle/>
        <a:p>
          <a:endParaRPr lang="en-US"/>
        </a:p>
      </dgm:t>
    </dgm:pt>
    <dgm:pt modelId="{1152A89E-687F-4084-8E81-43A73FEE0B5E}" type="sibTrans" cxnId="{4177C98D-D329-46EA-9A5D-D456B01F1599}">
      <dgm:prSet/>
      <dgm:spPr/>
      <dgm:t>
        <a:bodyPr/>
        <a:lstStyle/>
        <a:p>
          <a:endParaRPr lang="en-US"/>
        </a:p>
      </dgm:t>
    </dgm:pt>
    <dgm:pt modelId="{CC6B2D3F-B75E-41B6-9975-D11E1F03B4E1}">
      <dgm:prSet/>
      <dgm:spPr/>
      <dgm:t>
        <a:bodyPr/>
        <a:lstStyle/>
        <a:p>
          <a:r>
            <a:rPr lang="en-US" dirty="0"/>
            <a:t>Salary Reduction Test</a:t>
          </a:r>
        </a:p>
      </dgm:t>
    </dgm:pt>
    <dgm:pt modelId="{9419C33D-8468-422B-B082-571FDE1CFF4C}" type="parTrans" cxnId="{556B6B9A-75C5-4987-A331-4161BDC93218}">
      <dgm:prSet/>
      <dgm:spPr/>
      <dgm:t>
        <a:bodyPr/>
        <a:lstStyle/>
        <a:p>
          <a:endParaRPr lang="en-US"/>
        </a:p>
      </dgm:t>
    </dgm:pt>
    <dgm:pt modelId="{5ADCF498-F3F3-4152-A754-33BF1454FD68}" type="sibTrans" cxnId="{556B6B9A-75C5-4987-A331-4161BDC93218}">
      <dgm:prSet/>
      <dgm:spPr/>
      <dgm:t>
        <a:bodyPr/>
        <a:lstStyle/>
        <a:p>
          <a:endParaRPr lang="en-US"/>
        </a:p>
      </dgm:t>
    </dgm:pt>
    <dgm:pt modelId="{CBBC0858-BA50-48AD-A466-5BA6FDD7C812}">
      <dgm:prSet phldrT="[Text]"/>
      <dgm:spPr/>
      <dgm:t>
        <a:bodyPr/>
        <a:lstStyle/>
        <a:p>
          <a:r>
            <a:rPr lang="en-US" dirty="0"/>
            <a:t>Exempt from the FTE Test and Salary Reduction Test</a:t>
          </a:r>
        </a:p>
      </dgm:t>
    </dgm:pt>
    <dgm:pt modelId="{36BF53B8-6B86-4F70-A867-019F16CD3EDD}" type="sibTrans" cxnId="{65D3E728-F25B-4976-AD6E-D979DBF6289E}">
      <dgm:prSet/>
      <dgm:spPr/>
      <dgm:t>
        <a:bodyPr/>
        <a:lstStyle/>
        <a:p>
          <a:endParaRPr lang="en-US"/>
        </a:p>
      </dgm:t>
    </dgm:pt>
    <dgm:pt modelId="{CBE91FF4-BF0C-4843-9171-F353E90FED00}" type="parTrans" cxnId="{65D3E728-F25B-4976-AD6E-D979DBF6289E}">
      <dgm:prSet/>
      <dgm:spPr/>
      <dgm:t>
        <a:bodyPr/>
        <a:lstStyle/>
        <a:p>
          <a:endParaRPr lang="en-US"/>
        </a:p>
      </dgm:t>
    </dgm:pt>
    <dgm:pt modelId="{15AC3C30-CF34-44B1-96C2-BEFFBFA6C4F6}">
      <dgm:prSet phldrT="[Text]"/>
      <dgm:spPr/>
      <dgm:t>
        <a:bodyPr/>
        <a:lstStyle/>
        <a:p>
          <a:r>
            <a:rPr lang="en-US" dirty="0"/>
            <a:t>Not eligible if together with affiliates received loans totaling &gt; $2m </a:t>
          </a:r>
        </a:p>
      </dgm:t>
    </dgm:pt>
    <dgm:pt modelId="{E5457278-FF71-414D-8484-60D71B05D61B}" type="parTrans" cxnId="{21F719E5-C9AD-4CA1-844B-22ABDF823960}">
      <dgm:prSet/>
      <dgm:spPr/>
      <dgm:t>
        <a:bodyPr/>
        <a:lstStyle/>
        <a:p>
          <a:endParaRPr lang="en-US"/>
        </a:p>
      </dgm:t>
    </dgm:pt>
    <dgm:pt modelId="{C665F617-826D-48D9-AC1F-53E45AE533E1}" type="sibTrans" cxnId="{21F719E5-C9AD-4CA1-844B-22ABDF823960}">
      <dgm:prSet/>
      <dgm:spPr/>
      <dgm:t>
        <a:bodyPr/>
        <a:lstStyle/>
        <a:p>
          <a:endParaRPr lang="en-US"/>
        </a:p>
      </dgm:t>
    </dgm:pt>
    <dgm:pt modelId="{FCCF952F-5BFF-4EB4-99E3-4014CBEB8864}" type="pres">
      <dgm:prSet presAssocID="{A1F314D7-2869-45D6-BA35-06C16A6FDA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3BBCF2-93EE-4162-87FF-C2EDD7E31B7C}" type="pres">
      <dgm:prSet presAssocID="{DC31069F-8BF2-484C-B7B0-592C47266D06}" presName="linNode" presStyleCnt="0"/>
      <dgm:spPr/>
    </dgm:pt>
    <dgm:pt modelId="{957057DC-119D-4BFE-9057-C05C696E28F4}" type="pres">
      <dgm:prSet presAssocID="{DC31069F-8BF2-484C-B7B0-592C47266D06}" presName="parentShp" presStyleLbl="node1" presStyleIdx="0" presStyleCnt="3" custLinFactY="7226" custLinFactNeighborX="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FEC4-DC0E-46BA-A96C-F7E4C87F1A5A}" type="pres">
      <dgm:prSet presAssocID="{DC31069F-8BF2-484C-B7B0-592C47266D06}" presName="childShp" presStyleLbl="bgAccFollowNode1" presStyleIdx="0" presStyleCnt="3" custLinFactY="6408" custLinFactNeighborX="1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EA18B-BC94-4F5A-8795-B704880EC8AE}" type="pres">
      <dgm:prSet presAssocID="{8C5B98F4-80DC-4887-B5D0-13C0E54BF421}" presName="spacing" presStyleCnt="0"/>
      <dgm:spPr/>
    </dgm:pt>
    <dgm:pt modelId="{019048CC-6D4F-41C1-97AA-B683D1723893}" type="pres">
      <dgm:prSet presAssocID="{0E67E521-4460-45E0-87D8-03E165347D85}" presName="linNode" presStyleCnt="0"/>
      <dgm:spPr/>
    </dgm:pt>
    <dgm:pt modelId="{3CB5D61B-4B8D-46F7-8B53-6ECE796D48BF}" type="pres">
      <dgm:prSet presAssocID="{0E67E521-4460-45E0-87D8-03E165347D85}" presName="parentShp" presStyleLbl="node1" presStyleIdx="1" presStyleCnt="3" custLinFactY="-10000" custLinFactNeighborX="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2E907-0337-4A5C-9B6C-5EC785A52B4E}" type="pres">
      <dgm:prSet presAssocID="{0E67E521-4460-45E0-87D8-03E165347D85}" presName="childShp" presStyleLbl="bgAccFollowNode1" presStyleIdx="1" presStyleCnt="3" custLinFactY="-13134" custLinFactNeighborX="1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75883-01BB-47F8-829E-9722402AE04D}" type="pres">
      <dgm:prSet presAssocID="{06A7B8E9-185B-413E-A948-DD09564D918F}" presName="spacing" presStyleCnt="0"/>
      <dgm:spPr/>
    </dgm:pt>
    <dgm:pt modelId="{6D5A8E07-B199-4414-ABEB-F599D57344C4}" type="pres">
      <dgm:prSet presAssocID="{20B7A57E-1B08-4207-8300-5676EBD2439F}" presName="linNode" presStyleCnt="0"/>
      <dgm:spPr/>
    </dgm:pt>
    <dgm:pt modelId="{C36D3634-5C18-4E04-969A-5D86E52FCA89}" type="pres">
      <dgm:prSet presAssocID="{20B7A57E-1B08-4207-8300-5676EBD2439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95088-2807-4D1C-96CB-19C6D7D47205}" type="pres">
      <dgm:prSet presAssocID="{20B7A57E-1B08-4207-8300-5676EBD2439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11699-A30F-4086-ACE9-38EBB1BD52BA}" type="presOf" srcId="{BD961FBB-8584-4359-BB93-7773A26D9356}" destId="{C9995088-2807-4D1C-96CB-19C6D7D47205}" srcOrd="0" destOrd="0" presId="urn:microsoft.com/office/officeart/2005/8/layout/vList6"/>
    <dgm:cxn modelId="{2541969C-726A-4F06-A0DA-A2092637DF99}" type="presOf" srcId="{3361F68B-EEDB-4B6B-9B1A-1377AF63EE20}" destId="{1615FEC4-DC0E-46BA-A96C-F7E4C87F1A5A}" srcOrd="0" destOrd="3" presId="urn:microsoft.com/office/officeart/2005/8/layout/vList6"/>
    <dgm:cxn modelId="{D41C75CA-5C57-4198-A295-6FECE66D987C}" srcId="{DC31069F-8BF2-484C-B7B0-592C47266D06}" destId="{A4C1603E-9209-4156-B307-C077A97F12F5}" srcOrd="1" destOrd="0" parTransId="{C8CF4A8B-4DF6-4D10-9612-FE49D46FF7F7}" sibTransId="{8BF90260-3E98-4D5D-9064-9BA0055D7D27}"/>
    <dgm:cxn modelId="{EC045CAC-ADAF-4B99-9FD1-4F78318B92FF}" type="presOf" srcId="{CC6B2D3F-B75E-41B6-9975-D11E1F03B4E1}" destId="{C9995088-2807-4D1C-96CB-19C6D7D47205}" srcOrd="0" destOrd="3" presId="urn:microsoft.com/office/officeart/2005/8/layout/vList6"/>
    <dgm:cxn modelId="{9494F21B-E642-490A-B293-100015084362}" type="presOf" srcId="{DA7CD90A-8441-443A-AE3B-A04EC0DD5756}" destId="{C9995088-2807-4D1C-96CB-19C6D7D47205}" srcOrd="0" destOrd="2" presId="urn:microsoft.com/office/officeart/2005/8/layout/vList6"/>
    <dgm:cxn modelId="{D3037536-99F1-42E9-9543-6288211ADD68}" srcId="{DC31069F-8BF2-484C-B7B0-592C47266D06}" destId="{83EDB111-06AC-4C6E-89CC-E060E451F4AB}" srcOrd="0" destOrd="0" parTransId="{09D0ADD1-BFA0-4599-8944-6FBDB561A11F}" sibTransId="{92A15EAD-37ED-439D-A622-E517678DB42C}"/>
    <dgm:cxn modelId="{E943B988-A057-4FAC-ABD1-FDAA60C7705D}" type="presOf" srcId="{A1F314D7-2869-45D6-BA35-06C16A6FDAE6}" destId="{FCCF952F-5BFF-4EB4-99E3-4014CBEB8864}" srcOrd="0" destOrd="0" presId="urn:microsoft.com/office/officeart/2005/8/layout/vList6"/>
    <dgm:cxn modelId="{70E4F9E8-4ECC-487A-B1F3-92DDD2F324D2}" type="presOf" srcId="{0D9E3351-D7F4-421F-97F7-5D7CE66C72F2}" destId="{1615FEC4-DC0E-46BA-A96C-F7E4C87F1A5A}" srcOrd="0" destOrd="4" presId="urn:microsoft.com/office/officeart/2005/8/layout/vList6"/>
    <dgm:cxn modelId="{1B5D8883-2D63-4AE2-981E-EE400EDADFEA}" type="presOf" srcId="{C8AB8F83-96D0-4306-9865-F5F0C0EEEB03}" destId="{C9995088-2807-4D1C-96CB-19C6D7D47205}" srcOrd="0" destOrd="1" presId="urn:microsoft.com/office/officeart/2005/8/layout/vList6"/>
    <dgm:cxn modelId="{D5661D5F-4543-41B3-A734-F26A8D68F065}" srcId="{0E67E521-4460-45E0-87D8-03E165347D85}" destId="{68E19E96-F8D5-469F-A7E6-89A315A149D9}" srcOrd="3" destOrd="0" parTransId="{100D2FA3-9BB6-4FB9-B02E-7AB0C8790AC5}" sibTransId="{0B02AAB4-A3C9-4E91-8909-AB92C89BD0E5}"/>
    <dgm:cxn modelId="{DC63DECC-8BEF-4827-BD5E-8678B17C9C95}" srcId="{A1F314D7-2869-45D6-BA35-06C16A6FDAE6}" destId="{DC31069F-8BF2-484C-B7B0-592C47266D06}" srcOrd="0" destOrd="0" parTransId="{5324CA33-5345-47D3-90A9-583AE32C1DBC}" sibTransId="{8C5B98F4-80DC-4887-B5D0-13C0E54BF421}"/>
    <dgm:cxn modelId="{D269F1EA-F1B2-45F4-A699-26E3146A142E}" srcId="{A1F314D7-2869-45D6-BA35-06C16A6FDAE6}" destId="{20B7A57E-1B08-4207-8300-5676EBD2439F}" srcOrd="2" destOrd="0" parTransId="{E2780BB4-1028-42C7-975A-05F89DF5689B}" sibTransId="{F8541336-AC81-428D-AD89-10B1A6F68688}"/>
    <dgm:cxn modelId="{F262A144-EA2D-43C9-984C-413D41688780}" srcId="{A4C1603E-9209-4156-B307-C077A97F12F5}" destId="{DB872EA2-6F56-4F17-8C62-B1FA01E1DB3F}" srcOrd="0" destOrd="0" parTransId="{CF78EA68-6373-4137-A2E5-D9BAD0C8EE17}" sibTransId="{A087BF27-82A1-4DEA-A7A3-F45A2E6BA3D8}"/>
    <dgm:cxn modelId="{0F886F94-F760-4E9D-BCD6-B74B6802FAAB}" type="presOf" srcId="{DB872EA2-6F56-4F17-8C62-B1FA01E1DB3F}" destId="{1615FEC4-DC0E-46BA-A96C-F7E4C87F1A5A}" srcOrd="0" destOrd="2" presId="urn:microsoft.com/office/officeart/2005/8/layout/vList6"/>
    <dgm:cxn modelId="{4986D89C-82E5-4069-9288-3D5410176841}" srcId="{A4C1603E-9209-4156-B307-C077A97F12F5}" destId="{3361F68B-EEDB-4B6B-9B1A-1377AF63EE20}" srcOrd="1" destOrd="0" parTransId="{D3D41B5D-3E59-44E0-8DEC-CA74F9E69F2D}" sibTransId="{30049481-5C76-4C7C-B34E-ED50C8E54EDE}"/>
    <dgm:cxn modelId="{6A0E8529-B87A-43AC-BAD6-94BFE7243C2F}" srcId="{BD961FBB-8584-4359-BB93-7773A26D9356}" destId="{C8AB8F83-96D0-4306-9865-F5F0C0EEEB03}" srcOrd="0" destOrd="0" parTransId="{9A88A989-7DAC-4C3E-96A5-F10E3BA735C4}" sibTransId="{0961796B-CEB9-4504-A8E5-EBD90C5E4FC5}"/>
    <dgm:cxn modelId="{DE67D26C-8154-4703-B042-38A60A7DDD6B}" srcId="{0E67E521-4460-45E0-87D8-03E165347D85}" destId="{CB72FD20-A324-4568-87CA-39F4EDE81753}" srcOrd="0" destOrd="0" parTransId="{258BE54A-AB54-4B03-9714-330FDC8B00AF}" sibTransId="{B41377A6-7863-4805-8289-0516270B6D9A}"/>
    <dgm:cxn modelId="{DEBCC112-36D2-4A41-AC4F-2834EBBEA641}" srcId="{DC31069F-8BF2-484C-B7B0-592C47266D06}" destId="{0D9E3351-D7F4-421F-97F7-5D7CE66C72F2}" srcOrd="2" destOrd="0" parTransId="{89DB60DF-A036-4B59-8A9F-959C4CDAE46C}" sibTransId="{E1887B1E-4264-49CE-9BE3-50160F4FB1EC}"/>
    <dgm:cxn modelId="{1F8F2C65-2698-4E1F-9571-EE7F4C021ECA}" srcId="{A1F314D7-2869-45D6-BA35-06C16A6FDAE6}" destId="{0E67E521-4460-45E0-87D8-03E165347D85}" srcOrd="1" destOrd="0" parTransId="{DF9A577D-1012-46A1-938E-54FC2327219F}" sibTransId="{06A7B8E9-185B-413E-A948-DD09564D918F}"/>
    <dgm:cxn modelId="{03C607B1-F0EB-4395-B165-536516CB4893}" type="presOf" srcId="{DC31069F-8BF2-484C-B7B0-592C47266D06}" destId="{957057DC-119D-4BFE-9057-C05C696E28F4}" srcOrd="0" destOrd="0" presId="urn:microsoft.com/office/officeart/2005/8/layout/vList6"/>
    <dgm:cxn modelId="{B7398511-A664-4C66-9623-6578DC675B92}" type="presOf" srcId="{0E67E521-4460-45E0-87D8-03E165347D85}" destId="{3CB5D61B-4B8D-46F7-8B53-6ECE796D48BF}" srcOrd="0" destOrd="0" presId="urn:microsoft.com/office/officeart/2005/8/layout/vList6"/>
    <dgm:cxn modelId="{1EF8EC38-1A34-479C-824B-918BE8B008DF}" type="presOf" srcId="{68E19E96-F8D5-469F-A7E6-89A315A149D9}" destId="{20B2E907-0337-4A5C-9B6C-5EC785A52B4E}" srcOrd="0" destOrd="3" presId="urn:microsoft.com/office/officeart/2005/8/layout/vList6"/>
    <dgm:cxn modelId="{21F719E5-C9AD-4CA1-844B-22ABDF823960}" srcId="{0E67E521-4460-45E0-87D8-03E165347D85}" destId="{15AC3C30-CF34-44B1-96C2-BEFFBFA6C4F6}" srcOrd="1" destOrd="0" parTransId="{E5457278-FF71-414D-8484-60D71B05D61B}" sibTransId="{C665F617-826D-48D9-AC1F-53E45AE533E1}"/>
    <dgm:cxn modelId="{87350CD6-8D00-4F71-83A5-890A10832719}" type="presOf" srcId="{20B7A57E-1B08-4207-8300-5676EBD2439F}" destId="{C36D3634-5C18-4E04-969A-5D86E52FCA89}" srcOrd="0" destOrd="0" presId="urn:microsoft.com/office/officeart/2005/8/layout/vList6"/>
    <dgm:cxn modelId="{7E96A99D-4C1E-4634-AFA5-D92C2978D3F8}" type="presOf" srcId="{A4C1603E-9209-4156-B307-C077A97F12F5}" destId="{1615FEC4-DC0E-46BA-A96C-F7E4C87F1A5A}" srcOrd="0" destOrd="1" presId="urn:microsoft.com/office/officeart/2005/8/layout/vList6"/>
    <dgm:cxn modelId="{5650C84D-0B2D-472C-9D0A-F07CD90C14F5}" type="presOf" srcId="{CBBC0858-BA50-48AD-A466-5BA6FDD7C812}" destId="{20B2E907-0337-4A5C-9B6C-5EC785A52B4E}" srcOrd="0" destOrd="2" presId="urn:microsoft.com/office/officeart/2005/8/layout/vList6"/>
    <dgm:cxn modelId="{4177C98D-D329-46EA-9A5D-D456B01F1599}" srcId="{BD961FBB-8584-4359-BB93-7773A26D9356}" destId="{DA7CD90A-8441-443A-AE3B-A04EC0DD5756}" srcOrd="1" destOrd="0" parTransId="{3BC21B4F-D6D2-4011-B0B7-4214C836B48B}" sibTransId="{1152A89E-687F-4084-8E81-43A73FEE0B5E}"/>
    <dgm:cxn modelId="{2D11B727-EA5F-40F6-9CD4-4005FE49593C}" srcId="{20B7A57E-1B08-4207-8300-5676EBD2439F}" destId="{BD961FBB-8584-4359-BB93-7773A26D9356}" srcOrd="0" destOrd="0" parTransId="{6D0AA095-12FB-4609-BD03-91B6966AB30F}" sibTransId="{A9492D56-0B3C-4057-80C8-0B72B5ABACF5}"/>
    <dgm:cxn modelId="{29B3C217-F429-4288-88DD-ED84BB29065F}" type="presOf" srcId="{83EDB111-06AC-4C6E-89CC-E060E451F4AB}" destId="{1615FEC4-DC0E-46BA-A96C-F7E4C87F1A5A}" srcOrd="0" destOrd="0" presId="urn:microsoft.com/office/officeart/2005/8/layout/vList6"/>
    <dgm:cxn modelId="{65D3E728-F25B-4976-AD6E-D979DBF6289E}" srcId="{0E67E521-4460-45E0-87D8-03E165347D85}" destId="{CBBC0858-BA50-48AD-A466-5BA6FDD7C812}" srcOrd="2" destOrd="0" parTransId="{CBE91FF4-BF0C-4843-9171-F353E90FED00}" sibTransId="{36BF53B8-6B86-4F70-A867-019F16CD3EDD}"/>
    <dgm:cxn modelId="{6C9C6B15-78C3-486F-A96C-8EE3DE30FBB4}" type="presOf" srcId="{15AC3C30-CF34-44B1-96C2-BEFFBFA6C4F6}" destId="{20B2E907-0337-4A5C-9B6C-5EC785A52B4E}" srcOrd="0" destOrd="1" presId="urn:microsoft.com/office/officeart/2005/8/layout/vList6"/>
    <dgm:cxn modelId="{556B6B9A-75C5-4987-A331-4161BDC93218}" srcId="{BD961FBB-8584-4359-BB93-7773A26D9356}" destId="{CC6B2D3F-B75E-41B6-9975-D11E1F03B4E1}" srcOrd="2" destOrd="0" parTransId="{9419C33D-8468-422B-B082-571FDE1CFF4C}" sibTransId="{5ADCF498-F3F3-4152-A754-33BF1454FD68}"/>
    <dgm:cxn modelId="{C6FAD693-7B54-4B1B-901C-3B177DFA19C6}" type="presOf" srcId="{CB72FD20-A324-4568-87CA-39F4EDE81753}" destId="{20B2E907-0337-4A5C-9B6C-5EC785A52B4E}" srcOrd="0" destOrd="0" presId="urn:microsoft.com/office/officeart/2005/8/layout/vList6"/>
    <dgm:cxn modelId="{5AC7F4CD-CC89-47B9-94DB-9EB5DF856E43}" type="presParOf" srcId="{FCCF952F-5BFF-4EB4-99E3-4014CBEB8864}" destId="{BA3BBCF2-93EE-4162-87FF-C2EDD7E31B7C}" srcOrd="0" destOrd="0" presId="urn:microsoft.com/office/officeart/2005/8/layout/vList6"/>
    <dgm:cxn modelId="{DB143A8C-F736-477A-82B9-F7494CE26F83}" type="presParOf" srcId="{BA3BBCF2-93EE-4162-87FF-C2EDD7E31B7C}" destId="{957057DC-119D-4BFE-9057-C05C696E28F4}" srcOrd="0" destOrd="0" presId="urn:microsoft.com/office/officeart/2005/8/layout/vList6"/>
    <dgm:cxn modelId="{BDCC0CAF-D2CD-4ED1-AAF4-5897B984E1B7}" type="presParOf" srcId="{BA3BBCF2-93EE-4162-87FF-C2EDD7E31B7C}" destId="{1615FEC4-DC0E-46BA-A96C-F7E4C87F1A5A}" srcOrd="1" destOrd="0" presId="urn:microsoft.com/office/officeart/2005/8/layout/vList6"/>
    <dgm:cxn modelId="{16EF8B3D-F7E7-41B6-86CD-CD7A56388256}" type="presParOf" srcId="{FCCF952F-5BFF-4EB4-99E3-4014CBEB8864}" destId="{42DEA18B-BC94-4F5A-8795-B704880EC8AE}" srcOrd="1" destOrd="0" presId="urn:microsoft.com/office/officeart/2005/8/layout/vList6"/>
    <dgm:cxn modelId="{7177DC77-1240-478D-B5A5-F7AB7A7CC8AB}" type="presParOf" srcId="{FCCF952F-5BFF-4EB4-99E3-4014CBEB8864}" destId="{019048CC-6D4F-41C1-97AA-B683D1723893}" srcOrd="2" destOrd="0" presId="urn:microsoft.com/office/officeart/2005/8/layout/vList6"/>
    <dgm:cxn modelId="{BBF116C2-3C83-4EC2-A9E8-9A5BA605CCA3}" type="presParOf" srcId="{019048CC-6D4F-41C1-97AA-B683D1723893}" destId="{3CB5D61B-4B8D-46F7-8B53-6ECE796D48BF}" srcOrd="0" destOrd="0" presId="urn:microsoft.com/office/officeart/2005/8/layout/vList6"/>
    <dgm:cxn modelId="{3FCAA1E4-F827-49A2-B267-401E931A33E8}" type="presParOf" srcId="{019048CC-6D4F-41C1-97AA-B683D1723893}" destId="{20B2E907-0337-4A5C-9B6C-5EC785A52B4E}" srcOrd="1" destOrd="0" presId="urn:microsoft.com/office/officeart/2005/8/layout/vList6"/>
    <dgm:cxn modelId="{80E8ADE9-CE0C-4FC1-8A1D-6BD09CB0884A}" type="presParOf" srcId="{FCCF952F-5BFF-4EB4-99E3-4014CBEB8864}" destId="{C2875883-01BB-47F8-829E-9722402AE04D}" srcOrd="3" destOrd="0" presId="urn:microsoft.com/office/officeart/2005/8/layout/vList6"/>
    <dgm:cxn modelId="{5D432210-4599-4FFE-8E0B-CD40046E85F0}" type="presParOf" srcId="{FCCF952F-5BFF-4EB4-99E3-4014CBEB8864}" destId="{6D5A8E07-B199-4414-ABEB-F599D57344C4}" srcOrd="4" destOrd="0" presId="urn:microsoft.com/office/officeart/2005/8/layout/vList6"/>
    <dgm:cxn modelId="{43BAE746-5528-4F67-84FE-7A12600881EE}" type="presParOf" srcId="{6D5A8E07-B199-4414-ABEB-F599D57344C4}" destId="{C36D3634-5C18-4E04-969A-5D86E52FCA89}" srcOrd="0" destOrd="0" presId="urn:microsoft.com/office/officeart/2005/8/layout/vList6"/>
    <dgm:cxn modelId="{0F3E1325-0E93-44C9-A575-62DCA3147EE4}" type="presParOf" srcId="{6D5A8E07-B199-4414-ABEB-F599D57344C4}" destId="{C9995088-2807-4D1C-96CB-19C6D7D472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DD06CC-609F-4E9B-9A0D-82AC5049285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00CC3-EC24-474D-BED7-E9C8A97A9E26}">
      <dgm:prSet phldrT="[Text]"/>
      <dgm:spPr/>
      <dgm:t>
        <a:bodyPr/>
        <a:lstStyle/>
        <a:p>
          <a:r>
            <a:rPr lang="en-US" dirty="0"/>
            <a:t>Non-Profit Eligibility</a:t>
          </a:r>
        </a:p>
      </dgm:t>
    </dgm:pt>
    <dgm:pt modelId="{6C638874-80B9-433A-AB2F-8C120FDBC720}" type="parTrans" cxnId="{64F9158A-7827-4121-A0BE-5696189629A2}">
      <dgm:prSet/>
      <dgm:spPr/>
      <dgm:t>
        <a:bodyPr/>
        <a:lstStyle/>
        <a:p>
          <a:endParaRPr lang="en-US"/>
        </a:p>
      </dgm:t>
    </dgm:pt>
    <dgm:pt modelId="{3A47F1FA-41EA-4DF4-9A54-8B75114CAB6D}" type="sibTrans" cxnId="{64F9158A-7827-4121-A0BE-5696189629A2}">
      <dgm:prSet/>
      <dgm:spPr/>
      <dgm:t>
        <a:bodyPr/>
        <a:lstStyle/>
        <a:p>
          <a:endParaRPr lang="en-US"/>
        </a:p>
      </dgm:t>
    </dgm:pt>
    <dgm:pt modelId="{5CB2E471-7A1A-4E04-8DAF-071F5C2B9C2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3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 existence before January 31, 2020</a:t>
          </a:r>
          <a:endParaRPr lang="en-US" sz="3300" dirty="0">
            <a:solidFill>
              <a:schemeClr val="tx1"/>
            </a:solidFill>
            <a:latin typeface="+mn-lt"/>
          </a:endParaRPr>
        </a:p>
      </dgm:t>
    </dgm:pt>
    <dgm:pt modelId="{98E46448-B514-4724-8A87-3CC4E999F8AB}" type="parTrans" cxnId="{DC5B9DCF-3610-4A46-8139-AE1C662828ED}">
      <dgm:prSet/>
      <dgm:spPr/>
      <dgm:t>
        <a:bodyPr/>
        <a:lstStyle/>
        <a:p>
          <a:endParaRPr lang="en-US"/>
        </a:p>
      </dgm:t>
    </dgm:pt>
    <dgm:pt modelId="{D6197713-2519-4A94-A64B-F0E55B43F4D5}" type="sibTrans" cxnId="{DC5B9DCF-3610-4A46-8139-AE1C662828ED}">
      <dgm:prSet/>
      <dgm:spPr/>
      <dgm:t>
        <a:bodyPr/>
        <a:lstStyle/>
        <a:p>
          <a:endParaRPr lang="en-US"/>
        </a:p>
      </dgm:t>
    </dgm:pt>
    <dgm:pt modelId="{351E50F8-2450-4E4B-8862-BAE8EC34751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300" dirty="0">
              <a:solidFill>
                <a:schemeClr val="tx1"/>
              </a:solidFill>
            </a:rPr>
            <a:t>Non-Profit Organization under IRC 501(c),(d), or (e)</a:t>
          </a:r>
        </a:p>
      </dgm:t>
    </dgm:pt>
    <dgm:pt modelId="{DB301BCA-73D8-4567-9FE4-836C65C5E5F5}" type="sibTrans" cxnId="{CBB2D0C7-CBD4-4CB2-9FA5-0FE62A6988DE}">
      <dgm:prSet/>
      <dgm:spPr/>
      <dgm:t>
        <a:bodyPr/>
        <a:lstStyle/>
        <a:p>
          <a:endParaRPr lang="en-US"/>
        </a:p>
      </dgm:t>
    </dgm:pt>
    <dgm:pt modelId="{2A642A3A-9520-4A3F-A4AB-85759E8BF45E}" type="parTrans" cxnId="{CBB2D0C7-CBD4-4CB2-9FA5-0FE62A6988DE}">
      <dgm:prSet/>
      <dgm:spPr/>
      <dgm:t>
        <a:bodyPr/>
        <a:lstStyle/>
        <a:p>
          <a:endParaRPr lang="en-US"/>
        </a:p>
      </dgm:t>
    </dgm:pt>
    <dgm:pt modelId="{5BAAA9F8-10EF-444F-8D4A-E1BD0E98072C}" type="pres">
      <dgm:prSet presAssocID="{BCDD06CC-609F-4E9B-9A0D-82AC50492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DD2A8C-5EA0-49ED-842B-DF7AC57543C5}" type="pres">
      <dgm:prSet presAssocID="{5CB2E471-7A1A-4E04-8DAF-071F5C2B9C23}" presName="boxAndChildren" presStyleCnt="0"/>
      <dgm:spPr/>
    </dgm:pt>
    <dgm:pt modelId="{75868E83-1974-47F4-84F8-76456DB1A539}" type="pres">
      <dgm:prSet presAssocID="{5CB2E471-7A1A-4E04-8DAF-071F5C2B9C23}" presName="parentTextBox" presStyleLbl="node1" presStyleIdx="0" presStyleCnt="3" custLinFactNeighborX="-1812"/>
      <dgm:spPr/>
      <dgm:t>
        <a:bodyPr/>
        <a:lstStyle/>
        <a:p>
          <a:endParaRPr lang="en-US"/>
        </a:p>
      </dgm:t>
    </dgm:pt>
    <dgm:pt modelId="{55970736-6A0B-4747-B1A8-FA4FE806F22A}" type="pres">
      <dgm:prSet presAssocID="{DB301BCA-73D8-4567-9FE4-836C65C5E5F5}" presName="sp" presStyleCnt="0"/>
      <dgm:spPr/>
    </dgm:pt>
    <dgm:pt modelId="{F7F4EC97-92EB-4C85-A156-8C281782AD0C}" type="pres">
      <dgm:prSet presAssocID="{351E50F8-2450-4E4B-8862-BAE8EC347514}" presName="arrowAndChildren" presStyleCnt="0"/>
      <dgm:spPr/>
    </dgm:pt>
    <dgm:pt modelId="{B02DB7C4-BE3B-42B1-9070-939E0D7A75FE}" type="pres">
      <dgm:prSet presAssocID="{351E50F8-2450-4E4B-8862-BAE8EC34751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E5747DD-34EA-4BAC-9295-7F8F941CF72F}" type="pres">
      <dgm:prSet presAssocID="{3A47F1FA-41EA-4DF4-9A54-8B75114CAB6D}" presName="sp" presStyleCnt="0"/>
      <dgm:spPr/>
    </dgm:pt>
    <dgm:pt modelId="{D88B4146-569E-4B54-90EE-3CC3AEEC6588}" type="pres">
      <dgm:prSet presAssocID="{4D500CC3-EC24-474D-BED7-E9C8A97A9E26}" presName="arrowAndChildren" presStyleCnt="0"/>
      <dgm:spPr/>
    </dgm:pt>
    <dgm:pt modelId="{AB765BD9-46DD-4255-BEE8-92E16E0295E5}" type="pres">
      <dgm:prSet presAssocID="{4D500CC3-EC24-474D-BED7-E9C8A97A9E2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29D020E-AA4A-487C-BB4E-F70ABA892C17}" type="presOf" srcId="{4D500CC3-EC24-474D-BED7-E9C8A97A9E26}" destId="{AB765BD9-46DD-4255-BEE8-92E16E0295E5}" srcOrd="0" destOrd="0" presId="urn:microsoft.com/office/officeart/2005/8/layout/process4"/>
    <dgm:cxn modelId="{DC5B9DCF-3610-4A46-8139-AE1C662828ED}" srcId="{BCDD06CC-609F-4E9B-9A0D-82AC5049285E}" destId="{5CB2E471-7A1A-4E04-8DAF-071F5C2B9C23}" srcOrd="2" destOrd="0" parTransId="{98E46448-B514-4724-8A87-3CC4E999F8AB}" sibTransId="{D6197713-2519-4A94-A64B-F0E55B43F4D5}"/>
    <dgm:cxn modelId="{CBB2D0C7-CBD4-4CB2-9FA5-0FE62A6988DE}" srcId="{BCDD06CC-609F-4E9B-9A0D-82AC5049285E}" destId="{351E50F8-2450-4E4B-8862-BAE8EC347514}" srcOrd="1" destOrd="0" parTransId="{2A642A3A-9520-4A3F-A4AB-85759E8BF45E}" sibTransId="{DB301BCA-73D8-4567-9FE4-836C65C5E5F5}"/>
    <dgm:cxn modelId="{4CEFFE18-04FB-4FCD-96DE-D48C9D5653AD}" type="presOf" srcId="{BCDD06CC-609F-4E9B-9A0D-82AC5049285E}" destId="{5BAAA9F8-10EF-444F-8D4A-E1BD0E98072C}" srcOrd="0" destOrd="0" presId="urn:microsoft.com/office/officeart/2005/8/layout/process4"/>
    <dgm:cxn modelId="{73D21A89-F9D5-4FD7-A677-87BFC348BB97}" type="presOf" srcId="{5CB2E471-7A1A-4E04-8DAF-071F5C2B9C23}" destId="{75868E83-1974-47F4-84F8-76456DB1A539}" srcOrd="0" destOrd="0" presId="urn:microsoft.com/office/officeart/2005/8/layout/process4"/>
    <dgm:cxn modelId="{64F9158A-7827-4121-A0BE-5696189629A2}" srcId="{BCDD06CC-609F-4E9B-9A0D-82AC5049285E}" destId="{4D500CC3-EC24-474D-BED7-E9C8A97A9E26}" srcOrd="0" destOrd="0" parTransId="{6C638874-80B9-433A-AB2F-8C120FDBC720}" sibTransId="{3A47F1FA-41EA-4DF4-9A54-8B75114CAB6D}"/>
    <dgm:cxn modelId="{A6BBF905-B888-4209-B305-F3C416122C5D}" type="presOf" srcId="{351E50F8-2450-4E4B-8862-BAE8EC347514}" destId="{B02DB7C4-BE3B-42B1-9070-939E0D7A75FE}" srcOrd="0" destOrd="0" presId="urn:microsoft.com/office/officeart/2005/8/layout/process4"/>
    <dgm:cxn modelId="{8A4A7BC2-C61A-4889-97C8-8B0B219BCC9F}" type="presParOf" srcId="{5BAAA9F8-10EF-444F-8D4A-E1BD0E98072C}" destId="{E1DD2A8C-5EA0-49ED-842B-DF7AC57543C5}" srcOrd="0" destOrd="0" presId="urn:microsoft.com/office/officeart/2005/8/layout/process4"/>
    <dgm:cxn modelId="{05054051-92F0-442E-8900-20F1E299EC6C}" type="presParOf" srcId="{E1DD2A8C-5EA0-49ED-842B-DF7AC57543C5}" destId="{75868E83-1974-47F4-84F8-76456DB1A539}" srcOrd="0" destOrd="0" presId="urn:microsoft.com/office/officeart/2005/8/layout/process4"/>
    <dgm:cxn modelId="{473ED504-28D7-4407-A8E1-096A033BFAD3}" type="presParOf" srcId="{5BAAA9F8-10EF-444F-8D4A-E1BD0E98072C}" destId="{55970736-6A0B-4747-B1A8-FA4FE806F22A}" srcOrd="1" destOrd="0" presId="urn:microsoft.com/office/officeart/2005/8/layout/process4"/>
    <dgm:cxn modelId="{5F4EAACE-A3D2-4394-A677-FA534B0F69F4}" type="presParOf" srcId="{5BAAA9F8-10EF-444F-8D4A-E1BD0E98072C}" destId="{F7F4EC97-92EB-4C85-A156-8C281782AD0C}" srcOrd="2" destOrd="0" presId="urn:microsoft.com/office/officeart/2005/8/layout/process4"/>
    <dgm:cxn modelId="{69F05562-C004-4EB2-A20B-6E90734FE962}" type="presParOf" srcId="{F7F4EC97-92EB-4C85-A156-8C281782AD0C}" destId="{B02DB7C4-BE3B-42B1-9070-939E0D7A75FE}" srcOrd="0" destOrd="0" presId="urn:microsoft.com/office/officeart/2005/8/layout/process4"/>
    <dgm:cxn modelId="{B3188F39-2A73-4FC4-8C41-C814A78375AD}" type="presParOf" srcId="{5BAAA9F8-10EF-444F-8D4A-E1BD0E98072C}" destId="{2E5747DD-34EA-4BAC-9295-7F8F941CF72F}" srcOrd="3" destOrd="0" presId="urn:microsoft.com/office/officeart/2005/8/layout/process4"/>
    <dgm:cxn modelId="{8ED4B333-92AC-42FE-B870-C808BFBBB49C}" type="presParOf" srcId="{5BAAA9F8-10EF-444F-8D4A-E1BD0E98072C}" destId="{D88B4146-569E-4B54-90EE-3CC3AEEC6588}" srcOrd="4" destOrd="0" presId="urn:microsoft.com/office/officeart/2005/8/layout/process4"/>
    <dgm:cxn modelId="{B7AB5F82-F559-430E-A72B-7876534C4EED}" type="presParOf" srcId="{D88B4146-569E-4B54-90EE-3CC3AEEC6588}" destId="{AB765BD9-46DD-4255-BEE8-92E16E0295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DD06CC-609F-4E9B-9A0D-82AC5049285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00CC3-EC24-474D-BED7-E9C8A97A9E26}">
      <dgm:prSet phldrT="[Text]" custT="1"/>
      <dgm:spPr/>
      <dgm:t>
        <a:bodyPr/>
        <a:lstStyle/>
        <a:p>
          <a:r>
            <a:rPr lang="en-US" sz="3200" dirty="0"/>
            <a:t>Non-Profit Eligibility – 501(c)(3) &amp; (c)(19)</a:t>
          </a:r>
        </a:p>
      </dgm:t>
    </dgm:pt>
    <dgm:pt modelId="{6C638874-80B9-433A-AB2F-8C120FDBC720}" type="parTrans" cxnId="{64F9158A-7827-4121-A0BE-5696189629A2}">
      <dgm:prSet/>
      <dgm:spPr/>
      <dgm:t>
        <a:bodyPr/>
        <a:lstStyle/>
        <a:p>
          <a:endParaRPr lang="en-US"/>
        </a:p>
      </dgm:t>
    </dgm:pt>
    <dgm:pt modelId="{3A47F1FA-41EA-4DF4-9A54-8B75114CAB6D}" type="sibTrans" cxnId="{64F9158A-7827-4121-A0BE-5696189629A2}">
      <dgm:prSet/>
      <dgm:spPr/>
      <dgm:t>
        <a:bodyPr/>
        <a:lstStyle/>
        <a:p>
          <a:endParaRPr lang="en-US"/>
        </a:p>
      </dgm:t>
    </dgm:pt>
    <dgm:pt modelId="{5CB2E471-7A1A-4E04-8DAF-071F5C2B9C2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≤</a:t>
          </a:r>
          <a:r>
            <a:rPr lang="en-US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15,000 Employees or 2019 annual revenues $5 billion or less</a:t>
          </a:r>
          <a:endParaRPr lang="en-US" sz="2000" dirty="0">
            <a:solidFill>
              <a:schemeClr val="tx1"/>
            </a:solidFill>
            <a:latin typeface="+mn-lt"/>
          </a:endParaRPr>
        </a:p>
      </dgm:t>
    </dgm:pt>
    <dgm:pt modelId="{98E46448-B514-4724-8A87-3CC4E999F8AB}" type="parTrans" cxnId="{DC5B9DCF-3610-4A46-8139-AE1C662828ED}">
      <dgm:prSet/>
      <dgm:spPr/>
      <dgm:t>
        <a:bodyPr/>
        <a:lstStyle/>
        <a:p>
          <a:endParaRPr lang="en-US"/>
        </a:p>
      </dgm:t>
    </dgm:pt>
    <dgm:pt modelId="{D6197713-2519-4A94-A64B-F0E55B43F4D5}" type="sibTrans" cxnId="{DC5B9DCF-3610-4A46-8139-AE1C662828ED}">
      <dgm:prSet/>
      <dgm:spPr/>
      <dgm:t>
        <a:bodyPr/>
        <a:lstStyle/>
        <a:p>
          <a:endParaRPr lang="en-US"/>
        </a:p>
      </dgm:t>
    </dgm:pt>
    <dgm:pt modelId="{351E50F8-2450-4E4B-8862-BAE8EC34751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Continuous operation since on or before January 1, 2015</a:t>
          </a:r>
        </a:p>
      </dgm:t>
    </dgm:pt>
    <dgm:pt modelId="{DB301BCA-73D8-4567-9FE4-836C65C5E5F5}" type="sibTrans" cxnId="{CBB2D0C7-CBD4-4CB2-9FA5-0FE62A6988DE}">
      <dgm:prSet/>
      <dgm:spPr/>
      <dgm:t>
        <a:bodyPr/>
        <a:lstStyle/>
        <a:p>
          <a:endParaRPr lang="en-US"/>
        </a:p>
      </dgm:t>
    </dgm:pt>
    <dgm:pt modelId="{2A642A3A-9520-4A3F-A4AB-85759E8BF45E}" type="parTrans" cxnId="{CBB2D0C7-CBD4-4CB2-9FA5-0FE62A6988DE}">
      <dgm:prSet/>
      <dgm:spPr/>
      <dgm:t>
        <a:bodyPr/>
        <a:lstStyle/>
        <a:p>
          <a:endParaRPr lang="en-US"/>
        </a:p>
      </dgm:t>
    </dgm:pt>
    <dgm:pt modelId="{5660E59F-7DB3-4BE7-AC10-A4C863F1AC3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≥ 10 employees</a:t>
          </a:r>
        </a:p>
      </dgm:t>
    </dgm:pt>
    <dgm:pt modelId="{20403C99-9357-41F1-AC13-CBC047D3A77D}" type="parTrans" cxnId="{FB70A52D-B33E-47C2-BECE-A7519FD3E1F5}">
      <dgm:prSet/>
      <dgm:spPr/>
      <dgm:t>
        <a:bodyPr/>
        <a:lstStyle/>
        <a:p>
          <a:endParaRPr lang="en-US"/>
        </a:p>
      </dgm:t>
    </dgm:pt>
    <dgm:pt modelId="{42DC8559-959C-4ABE-A7C1-D4C48484BF62}" type="sibTrans" cxnId="{FB70A52D-B33E-47C2-BECE-A7519FD3E1F5}">
      <dgm:prSet/>
      <dgm:spPr/>
      <dgm:t>
        <a:bodyPr/>
        <a:lstStyle/>
        <a:p>
          <a:endParaRPr lang="en-US"/>
        </a:p>
      </dgm:t>
    </dgm:pt>
    <dgm:pt modelId="{077ECFAC-0755-40C2-9060-17A9C7F65F7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Endowment &lt; $ 3 billion</a:t>
          </a:r>
        </a:p>
      </dgm:t>
    </dgm:pt>
    <dgm:pt modelId="{52BBBA70-E356-45D7-AEED-05F0C28BC987}" type="parTrans" cxnId="{471AAE80-9C5E-4792-BD92-C5D7889C593E}">
      <dgm:prSet/>
      <dgm:spPr/>
      <dgm:t>
        <a:bodyPr/>
        <a:lstStyle/>
        <a:p>
          <a:endParaRPr lang="en-US"/>
        </a:p>
      </dgm:t>
    </dgm:pt>
    <dgm:pt modelId="{087EA4FB-B450-4B69-B7B8-7C808C0CA9C5}" type="sibTrans" cxnId="{471AAE80-9C5E-4792-BD92-C5D7889C593E}">
      <dgm:prSet/>
      <dgm:spPr/>
      <dgm:t>
        <a:bodyPr/>
        <a:lstStyle/>
        <a:p>
          <a:endParaRPr lang="en-US"/>
        </a:p>
      </dgm:t>
    </dgm:pt>
    <dgm:pt modelId="{C017F4ED-5014-4A1F-9696-2C4351AEBDD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Non-donation revenues 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≥ 60% of expenses from 2017 -2019</a:t>
          </a:r>
          <a:endParaRPr lang="en-US" sz="2000" dirty="0">
            <a:solidFill>
              <a:schemeClr val="tx1"/>
            </a:solidFill>
          </a:endParaRPr>
        </a:p>
      </dgm:t>
    </dgm:pt>
    <dgm:pt modelId="{E278D862-9DE3-44BE-81DA-012832F3BFD5}" type="parTrans" cxnId="{F55ACBD3-C3ED-464E-AB30-CE161046DCAC}">
      <dgm:prSet/>
      <dgm:spPr/>
      <dgm:t>
        <a:bodyPr/>
        <a:lstStyle/>
        <a:p>
          <a:endParaRPr lang="en-US"/>
        </a:p>
      </dgm:t>
    </dgm:pt>
    <dgm:pt modelId="{8CDB165F-12B2-4C70-B366-E466D5A4A86F}" type="sibTrans" cxnId="{F55ACBD3-C3ED-464E-AB30-CE161046DCAC}">
      <dgm:prSet/>
      <dgm:spPr/>
      <dgm:t>
        <a:bodyPr/>
        <a:lstStyle/>
        <a:p>
          <a:endParaRPr lang="en-US"/>
        </a:p>
      </dgm:t>
    </dgm:pt>
    <dgm:pt modelId="{9AA9813E-5785-4E77-866E-ED9EDA0DB15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Ratio of adjusted 2019 EBIDA to unrestricted 2019 operating revenue 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≥ 2%</a:t>
          </a:r>
          <a:endParaRPr lang="en-US" sz="2000" dirty="0">
            <a:solidFill>
              <a:schemeClr val="tx1"/>
            </a:solidFill>
          </a:endParaRPr>
        </a:p>
      </dgm:t>
    </dgm:pt>
    <dgm:pt modelId="{C8BBBEFB-D9DA-45D2-8A6E-58CA51B92F78}" type="parTrans" cxnId="{6E7E10D8-8373-4C38-BD66-5D1D437D2160}">
      <dgm:prSet/>
      <dgm:spPr/>
      <dgm:t>
        <a:bodyPr/>
        <a:lstStyle/>
        <a:p>
          <a:endParaRPr lang="en-US"/>
        </a:p>
      </dgm:t>
    </dgm:pt>
    <dgm:pt modelId="{10A70592-A434-45A7-BE65-4243BBB2FE17}" type="sibTrans" cxnId="{6E7E10D8-8373-4C38-BD66-5D1D437D2160}">
      <dgm:prSet/>
      <dgm:spPr/>
      <dgm:t>
        <a:bodyPr/>
        <a:lstStyle/>
        <a:p>
          <a:endParaRPr lang="en-US"/>
        </a:p>
      </dgm:t>
    </dgm:pt>
    <dgm:pt modelId="{93ACBBFB-AE83-4B78-8A30-109B9E5112E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Must have been formed in the United States</a:t>
          </a:r>
        </a:p>
      </dgm:t>
    </dgm:pt>
    <dgm:pt modelId="{57D504C6-C4DC-4D49-A5B8-E2CBEBAB9275}" type="parTrans" cxnId="{357549C2-8822-4A4C-8B55-555AA50FCB15}">
      <dgm:prSet/>
      <dgm:spPr/>
      <dgm:t>
        <a:bodyPr/>
        <a:lstStyle/>
        <a:p>
          <a:endParaRPr lang="en-US"/>
        </a:p>
      </dgm:t>
    </dgm:pt>
    <dgm:pt modelId="{3848F141-1650-4465-804F-A7C393240E2D}" type="sibTrans" cxnId="{357549C2-8822-4A4C-8B55-555AA50FCB15}">
      <dgm:prSet/>
      <dgm:spPr/>
      <dgm:t>
        <a:bodyPr/>
        <a:lstStyle/>
        <a:p>
          <a:endParaRPr lang="en-US"/>
        </a:p>
      </dgm:t>
    </dgm:pt>
    <dgm:pt modelId="{AC57433B-9B08-4333-830D-FDD239549DB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Ratio of unrestricted cash and investments to existing outstanding and undrawn available debt &gt; 55%</a:t>
          </a:r>
        </a:p>
      </dgm:t>
    </dgm:pt>
    <dgm:pt modelId="{80964789-6C73-4521-869F-B28CE9EC56DE}" type="parTrans" cxnId="{1B03ABE6-B02B-4843-A295-D654554E169A}">
      <dgm:prSet/>
      <dgm:spPr/>
      <dgm:t>
        <a:bodyPr/>
        <a:lstStyle/>
        <a:p>
          <a:endParaRPr lang="en-US"/>
        </a:p>
      </dgm:t>
    </dgm:pt>
    <dgm:pt modelId="{57484355-6B09-4AAA-9C75-04CFB3CC084E}" type="sibTrans" cxnId="{1B03ABE6-B02B-4843-A295-D654554E169A}">
      <dgm:prSet/>
      <dgm:spPr/>
      <dgm:t>
        <a:bodyPr/>
        <a:lstStyle/>
        <a:p>
          <a:endParaRPr lang="en-US"/>
        </a:p>
      </dgm:t>
    </dgm:pt>
    <dgm:pt modelId="{DF0936F0-7399-4259-A98C-691AD2CC899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Ratio of liquid assets to average daily expenses over the previous year 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≥ 60 days</a:t>
          </a:r>
          <a:endParaRPr lang="en-US" sz="2000" dirty="0"/>
        </a:p>
      </dgm:t>
    </dgm:pt>
    <dgm:pt modelId="{BD6BD396-837D-43BE-8F42-1D5AB2468EEC}" type="parTrans" cxnId="{C4FC92AE-FD09-49DC-87F9-3DF25BCF4C6B}">
      <dgm:prSet/>
      <dgm:spPr/>
      <dgm:t>
        <a:bodyPr/>
        <a:lstStyle/>
        <a:p>
          <a:endParaRPr lang="en-US"/>
        </a:p>
      </dgm:t>
    </dgm:pt>
    <dgm:pt modelId="{C26FF063-42A4-48A1-9640-9C727078C897}" type="sibTrans" cxnId="{C4FC92AE-FD09-49DC-87F9-3DF25BCF4C6B}">
      <dgm:prSet/>
      <dgm:spPr/>
      <dgm:t>
        <a:bodyPr/>
        <a:lstStyle/>
        <a:p>
          <a:endParaRPr lang="en-US"/>
        </a:p>
      </dgm:t>
    </dgm:pt>
    <dgm:pt modelId="{5BAAA9F8-10EF-444F-8D4A-E1BD0E98072C}" type="pres">
      <dgm:prSet presAssocID="{BCDD06CC-609F-4E9B-9A0D-82AC50492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F0FADC-B708-448E-A1C1-F222ACEFB6D0}" type="pres">
      <dgm:prSet presAssocID="{AC57433B-9B08-4333-830D-FDD239549DBE}" presName="boxAndChildren" presStyleCnt="0"/>
      <dgm:spPr/>
    </dgm:pt>
    <dgm:pt modelId="{1856B342-127B-47E3-8AEF-8757FB61DD34}" type="pres">
      <dgm:prSet presAssocID="{AC57433B-9B08-4333-830D-FDD239549DBE}" presName="parentTextBox" presStyleLbl="node1" presStyleIdx="0" presStyleCnt="10"/>
      <dgm:spPr/>
      <dgm:t>
        <a:bodyPr/>
        <a:lstStyle/>
        <a:p>
          <a:endParaRPr lang="en-US"/>
        </a:p>
      </dgm:t>
    </dgm:pt>
    <dgm:pt modelId="{3F84F28B-FEFB-465B-AAE5-308118058F80}" type="pres">
      <dgm:prSet presAssocID="{C26FF063-42A4-48A1-9640-9C727078C897}" presName="sp" presStyleCnt="0"/>
      <dgm:spPr/>
    </dgm:pt>
    <dgm:pt modelId="{03D11613-1C5F-4878-827A-F2DDAAAB0755}" type="pres">
      <dgm:prSet presAssocID="{DF0936F0-7399-4259-A98C-691AD2CC899C}" presName="arrowAndChildren" presStyleCnt="0"/>
      <dgm:spPr/>
    </dgm:pt>
    <dgm:pt modelId="{A568511C-00DE-4407-830D-EE9E0363E583}" type="pres">
      <dgm:prSet presAssocID="{DF0936F0-7399-4259-A98C-691AD2CC899C}" presName="parentTextArrow" presStyleLbl="node1" presStyleIdx="1" presStyleCnt="10" custScaleY="134604"/>
      <dgm:spPr/>
      <dgm:t>
        <a:bodyPr/>
        <a:lstStyle/>
        <a:p>
          <a:endParaRPr lang="en-US"/>
        </a:p>
      </dgm:t>
    </dgm:pt>
    <dgm:pt modelId="{B39FE7B5-DFA1-4DE1-B500-58811B863482}" type="pres">
      <dgm:prSet presAssocID="{10A70592-A434-45A7-BE65-4243BBB2FE17}" presName="sp" presStyleCnt="0"/>
      <dgm:spPr/>
    </dgm:pt>
    <dgm:pt modelId="{A8EB4C0C-BDBC-45CF-8A6E-3BD869D3A941}" type="pres">
      <dgm:prSet presAssocID="{9AA9813E-5785-4E77-866E-ED9EDA0DB15F}" presName="arrowAndChildren" presStyleCnt="0"/>
      <dgm:spPr/>
    </dgm:pt>
    <dgm:pt modelId="{CBA65739-8CD2-4876-BE15-87F392D4D783}" type="pres">
      <dgm:prSet presAssocID="{9AA9813E-5785-4E77-866E-ED9EDA0DB15F}" presName="parentTextArrow" presStyleLbl="node1" presStyleIdx="2" presStyleCnt="10" custLinFactNeighborX="456"/>
      <dgm:spPr/>
      <dgm:t>
        <a:bodyPr/>
        <a:lstStyle/>
        <a:p>
          <a:endParaRPr lang="en-US"/>
        </a:p>
      </dgm:t>
    </dgm:pt>
    <dgm:pt modelId="{F710C74F-2B25-4FFC-940D-B0B7DB3CF00A}" type="pres">
      <dgm:prSet presAssocID="{8CDB165F-12B2-4C70-B366-E466D5A4A86F}" presName="sp" presStyleCnt="0"/>
      <dgm:spPr/>
    </dgm:pt>
    <dgm:pt modelId="{446D8599-196A-4378-889B-C87A5BA13FF4}" type="pres">
      <dgm:prSet presAssocID="{C017F4ED-5014-4A1F-9696-2C4351AEBDD9}" presName="arrowAndChildren" presStyleCnt="0"/>
      <dgm:spPr/>
    </dgm:pt>
    <dgm:pt modelId="{FCBD2C94-0A61-4552-90DC-33BBE115D6C5}" type="pres">
      <dgm:prSet presAssocID="{C017F4ED-5014-4A1F-9696-2C4351AEBDD9}" presName="parentTextArrow" presStyleLbl="node1" presStyleIdx="3" presStyleCnt="10"/>
      <dgm:spPr/>
      <dgm:t>
        <a:bodyPr/>
        <a:lstStyle/>
        <a:p>
          <a:endParaRPr lang="en-US"/>
        </a:p>
      </dgm:t>
    </dgm:pt>
    <dgm:pt modelId="{B1C046C1-495E-4F13-B084-5E6C512BE34D}" type="pres">
      <dgm:prSet presAssocID="{087EA4FB-B450-4B69-B7B8-7C808C0CA9C5}" presName="sp" presStyleCnt="0"/>
      <dgm:spPr/>
    </dgm:pt>
    <dgm:pt modelId="{5F060A05-37E0-42AC-B388-353CB23456DD}" type="pres">
      <dgm:prSet presAssocID="{077ECFAC-0755-40C2-9060-17A9C7F65F77}" presName="arrowAndChildren" presStyleCnt="0"/>
      <dgm:spPr/>
    </dgm:pt>
    <dgm:pt modelId="{67B25157-83F3-4287-AF90-BE75ADA3C08D}" type="pres">
      <dgm:prSet presAssocID="{077ECFAC-0755-40C2-9060-17A9C7F65F77}" presName="parentTextArrow" presStyleLbl="node1" presStyleIdx="4" presStyleCnt="10"/>
      <dgm:spPr/>
      <dgm:t>
        <a:bodyPr/>
        <a:lstStyle/>
        <a:p>
          <a:endParaRPr lang="en-US"/>
        </a:p>
      </dgm:t>
    </dgm:pt>
    <dgm:pt modelId="{32DDA275-F806-4504-ABBB-3B8A335AA08C}" type="pres">
      <dgm:prSet presAssocID="{42DC8559-959C-4ABE-A7C1-D4C48484BF62}" presName="sp" presStyleCnt="0"/>
      <dgm:spPr/>
    </dgm:pt>
    <dgm:pt modelId="{ABD7B678-BA4A-4BEF-8CE5-BD8D9A9C4290}" type="pres">
      <dgm:prSet presAssocID="{5660E59F-7DB3-4BE7-AC10-A4C863F1AC34}" presName="arrowAndChildren" presStyleCnt="0"/>
      <dgm:spPr/>
    </dgm:pt>
    <dgm:pt modelId="{ED04A11B-0C20-466A-9791-ED802F8A698C}" type="pres">
      <dgm:prSet presAssocID="{5660E59F-7DB3-4BE7-AC10-A4C863F1AC34}" presName="parentTextArrow" presStyleLbl="node1" presStyleIdx="5" presStyleCnt="10"/>
      <dgm:spPr/>
      <dgm:t>
        <a:bodyPr/>
        <a:lstStyle/>
        <a:p>
          <a:endParaRPr lang="en-US"/>
        </a:p>
      </dgm:t>
    </dgm:pt>
    <dgm:pt modelId="{921928B0-7A71-45D6-8116-F8761E36526C}" type="pres">
      <dgm:prSet presAssocID="{D6197713-2519-4A94-A64B-F0E55B43F4D5}" presName="sp" presStyleCnt="0"/>
      <dgm:spPr/>
    </dgm:pt>
    <dgm:pt modelId="{B0E007E7-DA95-4668-9589-47CAD1B175D1}" type="pres">
      <dgm:prSet presAssocID="{5CB2E471-7A1A-4E04-8DAF-071F5C2B9C23}" presName="arrowAndChildren" presStyleCnt="0"/>
      <dgm:spPr/>
    </dgm:pt>
    <dgm:pt modelId="{7D8EA7DF-68D0-4CA4-9086-AF173D486650}" type="pres">
      <dgm:prSet presAssocID="{5CB2E471-7A1A-4E04-8DAF-071F5C2B9C23}" presName="parentTextArrow" presStyleLbl="node1" presStyleIdx="6" presStyleCnt="10"/>
      <dgm:spPr/>
      <dgm:t>
        <a:bodyPr/>
        <a:lstStyle/>
        <a:p>
          <a:endParaRPr lang="en-US"/>
        </a:p>
      </dgm:t>
    </dgm:pt>
    <dgm:pt modelId="{2C7A4339-FD7C-4D86-BBDC-00ADBA95DE15}" type="pres">
      <dgm:prSet presAssocID="{3848F141-1650-4465-804F-A7C393240E2D}" presName="sp" presStyleCnt="0"/>
      <dgm:spPr/>
    </dgm:pt>
    <dgm:pt modelId="{6353B996-AB91-4F1B-B976-E0022245CAD9}" type="pres">
      <dgm:prSet presAssocID="{93ACBBFB-AE83-4B78-8A30-109B9E5112E3}" presName="arrowAndChildren" presStyleCnt="0"/>
      <dgm:spPr/>
    </dgm:pt>
    <dgm:pt modelId="{C690C58D-ECD6-47E0-A9BE-AE7F00033F26}" type="pres">
      <dgm:prSet presAssocID="{93ACBBFB-AE83-4B78-8A30-109B9E5112E3}" presName="parentTextArrow" presStyleLbl="node1" presStyleIdx="7" presStyleCnt="10"/>
      <dgm:spPr/>
      <dgm:t>
        <a:bodyPr/>
        <a:lstStyle/>
        <a:p>
          <a:endParaRPr lang="en-US"/>
        </a:p>
      </dgm:t>
    </dgm:pt>
    <dgm:pt modelId="{55970736-6A0B-4747-B1A8-FA4FE806F22A}" type="pres">
      <dgm:prSet presAssocID="{DB301BCA-73D8-4567-9FE4-836C65C5E5F5}" presName="sp" presStyleCnt="0"/>
      <dgm:spPr/>
    </dgm:pt>
    <dgm:pt modelId="{F7F4EC97-92EB-4C85-A156-8C281782AD0C}" type="pres">
      <dgm:prSet presAssocID="{351E50F8-2450-4E4B-8862-BAE8EC347514}" presName="arrowAndChildren" presStyleCnt="0"/>
      <dgm:spPr/>
    </dgm:pt>
    <dgm:pt modelId="{B02DB7C4-BE3B-42B1-9070-939E0D7A75FE}" type="pres">
      <dgm:prSet presAssocID="{351E50F8-2450-4E4B-8862-BAE8EC347514}" presName="parentTextArrow" presStyleLbl="node1" presStyleIdx="8" presStyleCnt="10" custLinFactNeighborX="228"/>
      <dgm:spPr/>
      <dgm:t>
        <a:bodyPr/>
        <a:lstStyle/>
        <a:p>
          <a:endParaRPr lang="en-US"/>
        </a:p>
      </dgm:t>
    </dgm:pt>
    <dgm:pt modelId="{2E5747DD-34EA-4BAC-9295-7F8F941CF72F}" type="pres">
      <dgm:prSet presAssocID="{3A47F1FA-41EA-4DF4-9A54-8B75114CAB6D}" presName="sp" presStyleCnt="0"/>
      <dgm:spPr/>
    </dgm:pt>
    <dgm:pt modelId="{D88B4146-569E-4B54-90EE-3CC3AEEC6588}" type="pres">
      <dgm:prSet presAssocID="{4D500CC3-EC24-474D-BED7-E9C8A97A9E26}" presName="arrowAndChildren" presStyleCnt="0"/>
      <dgm:spPr/>
    </dgm:pt>
    <dgm:pt modelId="{AB765BD9-46DD-4255-BEE8-92E16E0295E5}" type="pres">
      <dgm:prSet presAssocID="{4D500CC3-EC24-474D-BED7-E9C8A97A9E26}" presName="parentTextArrow" presStyleLbl="node1" presStyleIdx="9" presStyleCnt="10"/>
      <dgm:spPr/>
      <dgm:t>
        <a:bodyPr/>
        <a:lstStyle/>
        <a:p>
          <a:endParaRPr lang="en-US"/>
        </a:p>
      </dgm:t>
    </dgm:pt>
  </dgm:ptLst>
  <dgm:cxnLst>
    <dgm:cxn modelId="{DDDFCE2F-F884-44E2-9CD8-128C450A9DB5}" type="presOf" srcId="{C017F4ED-5014-4A1F-9696-2C4351AEBDD9}" destId="{FCBD2C94-0A61-4552-90DC-33BBE115D6C5}" srcOrd="0" destOrd="0" presId="urn:microsoft.com/office/officeart/2005/8/layout/process4"/>
    <dgm:cxn modelId="{A6BBF905-B888-4209-B305-F3C416122C5D}" type="presOf" srcId="{351E50F8-2450-4E4B-8862-BAE8EC347514}" destId="{B02DB7C4-BE3B-42B1-9070-939E0D7A75FE}" srcOrd="0" destOrd="0" presId="urn:microsoft.com/office/officeart/2005/8/layout/process4"/>
    <dgm:cxn modelId="{4CEFFE18-04FB-4FCD-96DE-D48C9D5653AD}" type="presOf" srcId="{BCDD06CC-609F-4E9B-9A0D-82AC5049285E}" destId="{5BAAA9F8-10EF-444F-8D4A-E1BD0E98072C}" srcOrd="0" destOrd="0" presId="urn:microsoft.com/office/officeart/2005/8/layout/process4"/>
    <dgm:cxn modelId="{C4FC92AE-FD09-49DC-87F9-3DF25BCF4C6B}" srcId="{BCDD06CC-609F-4E9B-9A0D-82AC5049285E}" destId="{DF0936F0-7399-4259-A98C-691AD2CC899C}" srcOrd="8" destOrd="0" parTransId="{BD6BD396-837D-43BE-8F42-1D5AB2468EEC}" sibTransId="{C26FF063-42A4-48A1-9640-9C727078C897}"/>
    <dgm:cxn modelId="{DC5B9DCF-3610-4A46-8139-AE1C662828ED}" srcId="{BCDD06CC-609F-4E9B-9A0D-82AC5049285E}" destId="{5CB2E471-7A1A-4E04-8DAF-071F5C2B9C23}" srcOrd="3" destOrd="0" parTransId="{98E46448-B514-4724-8A87-3CC4E999F8AB}" sibTransId="{D6197713-2519-4A94-A64B-F0E55B43F4D5}"/>
    <dgm:cxn modelId="{7BEC197D-FDC7-4381-9404-1830A1B375B0}" type="presOf" srcId="{AC57433B-9B08-4333-830D-FDD239549DBE}" destId="{1856B342-127B-47E3-8AEF-8757FB61DD34}" srcOrd="0" destOrd="0" presId="urn:microsoft.com/office/officeart/2005/8/layout/process4"/>
    <dgm:cxn modelId="{8BA60DFB-BF5B-4DF1-AD72-B979A862596A}" type="presOf" srcId="{93ACBBFB-AE83-4B78-8A30-109B9E5112E3}" destId="{C690C58D-ECD6-47E0-A9BE-AE7F00033F26}" srcOrd="0" destOrd="0" presId="urn:microsoft.com/office/officeart/2005/8/layout/process4"/>
    <dgm:cxn modelId="{357549C2-8822-4A4C-8B55-555AA50FCB15}" srcId="{BCDD06CC-609F-4E9B-9A0D-82AC5049285E}" destId="{93ACBBFB-AE83-4B78-8A30-109B9E5112E3}" srcOrd="2" destOrd="0" parTransId="{57D504C6-C4DC-4D49-A5B8-E2CBEBAB9275}" sibTransId="{3848F141-1650-4465-804F-A7C393240E2D}"/>
    <dgm:cxn modelId="{C6D031F5-EB53-4DFE-810B-6D03864243FF}" type="presOf" srcId="{077ECFAC-0755-40C2-9060-17A9C7F65F77}" destId="{67B25157-83F3-4287-AF90-BE75ADA3C08D}" srcOrd="0" destOrd="0" presId="urn:microsoft.com/office/officeart/2005/8/layout/process4"/>
    <dgm:cxn modelId="{8FD06E88-63C9-4356-866E-F8DB2EF912E6}" type="presOf" srcId="{9AA9813E-5785-4E77-866E-ED9EDA0DB15F}" destId="{CBA65739-8CD2-4876-BE15-87F392D4D783}" srcOrd="0" destOrd="0" presId="urn:microsoft.com/office/officeart/2005/8/layout/process4"/>
    <dgm:cxn modelId="{F55ACBD3-C3ED-464E-AB30-CE161046DCAC}" srcId="{BCDD06CC-609F-4E9B-9A0D-82AC5049285E}" destId="{C017F4ED-5014-4A1F-9696-2C4351AEBDD9}" srcOrd="6" destOrd="0" parTransId="{E278D862-9DE3-44BE-81DA-012832F3BFD5}" sibTransId="{8CDB165F-12B2-4C70-B366-E466D5A4A86F}"/>
    <dgm:cxn modelId="{A29D020E-AA4A-487C-BB4E-F70ABA892C17}" type="presOf" srcId="{4D500CC3-EC24-474D-BED7-E9C8A97A9E26}" destId="{AB765BD9-46DD-4255-BEE8-92E16E0295E5}" srcOrd="0" destOrd="0" presId="urn:microsoft.com/office/officeart/2005/8/layout/process4"/>
    <dgm:cxn modelId="{5DB83B96-7D5C-4902-B0C1-4E331E715873}" type="presOf" srcId="{5CB2E471-7A1A-4E04-8DAF-071F5C2B9C23}" destId="{7D8EA7DF-68D0-4CA4-9086-AF173D486650}" srcOrd="0" destOrd="0" presId="urn:microsoft.com/office/officeart/2005/8/layout/process4"/>
    <dgm:cxn modelId="{FB70A52D-B33E-47C2-BECE-A7519FD3E1F5}" srcId="{BCDD06CC-609F-4E9B-9A0D-82AC5049285E}" destId="{5660E59F-7DB3-4BE7-AC10-A4C863F1AC34}" srcOrd="4" destOrd="0" parTransId="{20403C99-9357-41F1-AC13-CBC047D3A77D}" sibTransId="{42DC8559-959C-4ABE-A7C1-D4C48484BF62}"/>
    <dgm:cxn modelId="{471AAE80-9C5E-4792-BD92-C5D7889C593E}" srcId="{BCDD06CC-609F-4E9B-9A0D-82AC5049285E}" destId="{077ECFAC-0755-40C2-9060-17A9C7F65F77}" srcOrd="5" destOrd="0" parTransId="{52BBBA70-E356-45D7-AEED-05F0C28BC987}" sibTransId="{087EA4FB-B450-4B69-B7B8-7C808C0CA9C5}"/>
    <dgm:cxn modelId="{691646EF-CB1E-4A04-A616-EF2C7CEA5AFE}" type="presOf" srcId="{5660E59F-7DB3-4BE7-AC10-A4C863F1AC34}" destId="{ED04A11B-0C20-466A-9791-ED802F8A698C}" srcOrd="0" destOrd="0" presId="urn:microsoft.com/office/officeart/2005/8/layout/process4"/>
    <dgm:cxn modelId="{B9BC69B0-D487-468A-9085-45DFAE51F309}" type="presOf" srcId="{DF0936F0-7399-4259-A98C-691AD2CC899C}" destId="{A568511C-00DE-4407-830D-EE9E0363E583}" srcOrd="0" destOrd="0" presId="urn:microsoft.com/office/officeart/2005/8/layout/process4"/>
    <dgm:cxn modelId="{6E7E10D8-8373-4C38-BD66-5D1D437D2160}" srcId="{BCDD06CC-609F-4E9B-9A0D-82AC5049285E}" destId="{9AA9813E-5785-4E77-866E-ED9EDA0DB15F}" srcOrd="7" destOrd="0" parTransId="{C8BBBEFB-D9DA-45D2-8A6E-58CA51B92F78}" sibTransId="{10A70592-A434-45A7-BE65-4243BBB2FE17}"/>
    <dgm:cxn modelId="{64F9158A-7827-4121-A0BE-5696189629A2}" srcId="{BCDD06CC-609F-4E9B-9A0D-82AC5049285E}" destId="{4D500CC3-EC24-474D-BED7-E9C8A97A9E26}" srcOrd="0" destOrd="0" parTransId="{6C638874-80B9-433A-AB2F-8C120FDBC720}" sibTransId="{3A47F1FA-41EA-4DF4-9A54-8B75114CAB6D}"/>
    <dgm:cxn modelId="{CBB2D0C7-CBD4-4CB2-9FA5-0FE62A6988DE}" srcId="{BCDD06CC-609F-4E9B-9A0D-82AC5049285E}" destId="{351E50F8-2450-4E4B-8862-BAE8EC347514}" srcOrd="1" destOrd="0" parTransId="{2A642A3A-9520-4A3F-A4AB-85759E8BF45E}" sibTransId="{DB301BCA-73D8-4567-9FE4-836C65C5E5F5}"/>
    <dgm:cxn modelId="{1B03ABE6-B02B-4843-A295-D654554E169A}" srcId="{BCDD06CC-609F-4E9B-9A0D-82AC5049285E}" destId="{AC57433B-9B08-4333-830D-FDD239549DBE}" srcOrd="9" destOrd="0" parTransId="{80964789-6C73-4521-869F-B28CE9EC56DE}" sibTransId="{57484355-6B09-4AAA-9C75-04CFB3CC084E}"/>
    <dgm:cxn modelId="{D2E7FB9E-2DA3-4DF9-BAF7-1417BE0AA544}" type="presParOf" srcId="{5BAAA9F8-10EF-444F-8D4A-E1BD0E98072C}" destId="{5FF0FADC-B708-448E-A1C1-F222ACEFB6D0}" srcOrd="0" destOrd="0" presId="urn:microsoft.com/office/officeart/2005/8/layout/process4"/>
    <dgm:cxn modelId="{5013C053-90C8-4A8C-85AC-CE0F2B1B307C}" type="presParOf" srcId="{5FF0FADC-B708-448E-A1C1-F222ACEFB6D0}" destId="{1856B342-127B-47E3-8AEF-8757FB61DD34}" srcOrd="0" destOrd="0" presId="urn:microsoft.com/office/officeart/2005/8/layout/process4"/>
    <dgm:cxn modelId="{261EBC2C-45AB-4E50-9FC6-7ED48E9DBCA6}" type="presParOf" srcId="{5BAAA9F8-10EF-444F-8D4A-E1BD0E98072C}" destId="{3F84F28B-FEFB-465B-AAE5-308118058F80}" srcOrd="1" destOrd="0" presId="urn:microsoft.com/office/officeart/2005/8/layout/process4"/>
    <dgm:cxn modelId="{9527EF77-7EA3-4DDD-BFCE-6B9B072CC333}" type="presParOf" srcId="{5BAAA9F8-10EF-444F-8D4A-E1BD0E98072C}" destId="{03D11613-1C5F-4878-827A-F2DDAAAB0755}" srcOrd="2" destOrd="0" presId="urn:microsoft.com/office/officeart/2005/8/layout/process4"/>
    <dgm:cxn modelId="{0DA3F99E-72F4-4885-A4B9-E8CBF0E5C9A1}" type="presParOf" srcId="{03D11613-1C5F-4878-827A-F2DDAAAB0755}" destId="{A568511C-00DE-4407-830D-EE9E0363E583}" srcOrd="0" destOrd="0" presId="urn:microsoft.com/office/officeart/2005/8/layout/process4"/>
    <dgm:cxn modelId="{E709BEEE-131B-4495-8306-1CF7959B2BD5}" type="presParOf" srcId="{5BAAA9F8-10EF-444F-8D4A-E1BD0E98072C}" destId="{B39FE7B5-DFA1-4DE1-B500-58811B863482}" srcOrd="3" destOrd="0" presId="urn:microsoft.com/office/officeart/2005/8/layout/process4"/>
    <dgm:cxn modelId="{9A505EE9-54FA-4088-AB7A-E8A0232B8CD0}" type="presParOf" srcId="{5BAAA9F8-10EF-444F-8D4A-E1BD0E98072C}" destId="{A8EB4C0C-BDBC-45CF-8A6E-3BD869D3A941}" srcOrd="4" destOrd="0" presId="urn:microsoft.com/office/officeart/2005/8/layout/process4"/>
    <dgm:cxn modelId="{395FCAD8-E2A1-48AC-8328-63765D5DDFAF}" type="presParOf" srcId="{A8EB4C0C-BDBC-45CF-8A6E-3BD869D3A941}" destId="{CBA65739-8CD2-4876-BE15-87F392D4D783}" srcOrd="0" destOrd="0" presId="urn:microsoft.com/office/officeart/2005/8/layout/process4"/>
    <dgm:cxn modelId="{BDB909B9-7748-4E23-BE5D-8CFC835D83F4}" type="presParOf" srcId="{5BAAA9F8-10EF-444F-8D4A-E1BD0E98072C}" destId="{F710C74F-2B25-4FFC-940D-B0B7DB3CF00A}" srcOrd="5" destOrd="0" presId="urn:microsoft.com/office/officeart/2005/8/layout/process4"/>
    <dgm:cxn modelId="{01BE3BD4-65B4-4A4A-8259-80C436FD4672}" type="presParOf" srcId="{5BAAA9F8-10EF-444F-8D4A-E1BD0E98072C}" destId="{446D8599-196A-4378-889B-C87A5BA13FF4}" srcOrd="6" destOrd="0" presId="urn:microsoft.com/office/officeart/2005/8/layout/process4"/>
    <dgm:cxn modelId="{B0F6B42B-BFA5-42B1-90BA-6E48D62DCB80}" type="presParOf" srcId="{446D8599-196A-4378-889B-C87A5BA13FF4}" destId="{FCBD2C94-0A61-4552-90DC-33BBE115D6C5}" srcOrd="0" destOrd="0" presId="urn:microsoft.com/office/officeart/2005/8/layout/process4"/>
    <dgm:cxn modelId="{A457C510-8E58-49EB-A848-0AA38D3188B7}" type="presParOf" srcId="{5BAAA9F8-10EF-444F-8D4A-E1BD0E98072C}" destId="{B1C046C1-495E-4F13-B084-5E6C512BE34D}" srcOrd="7" destOrd="0" presId="urn:microsoft.com/office/officeart/2005/8/layout/process4"/>
    <dgm:cxn modelId="{26FDA546-156D-4A26-873A-2971514F59EE}" type="presParOf" srcId="{5BAAA9F8-10EF-444F-8D4A-E1BD0E98072C}" destId="{5F060A05-37E0-42AC-B388-353CB23456DD}" srcOrd="8" destOrd="0" presId="urn:microsoft.com/office/officeart/2005/8/layout/process4"/>
    <dgm:cxn modelId="{21FB1223-75A9-45F9-9ED6-7039B478BF7D}" type="presParOf" srcId="{5F060A05-37E0-42AC-B388-353CB23456DD}" destId="{67B25157-83F3-4287-AF90-BE75ADA3C08D}" srcOrd="0" destOrd="0" presId="urn:microsoft.com/office/officeart/2005/8/layout/process4"/>
    <dgm:cxn modelId="{FCA430E7-DE44-48DB-8EE3-70C87F9A434C}" type="presParOf" srcId="{5BAAA9F8-10EF-444F-8D4A-E1BD0E98072C}" destId="{32DDA275-F806-4504-ABBB-3B8A335AA08C}" srcOrd="9" destOrd="0" presId="urn:microsoft.com/office/officeart/2005/8/layout/process4"/>
    <dgm:cxn modelId="{4EC1CB14-D7FB-4393-B59E-82230B67C109}" type="presParOf" srcId="{5BAAA9F8-10EF-444F-8D4A-E1BD0E98072C}" destId="{ABD7B678-BA4A-4BEF-8CE5-BD8D9A9C4290}" srcOrd="10" destOrd="0" presId="urn:microsoft.com/office/officeart/2005/8/layout/process4"/>
    <dgm:cxn modelId="{08F0D90A-087F-4BD5-AB4A-522D764037CE}" type="presParOf" srcId="{ABD7B678-BA4A-4BEF-8CE5-BD8D9A9C4290}" destId="{ED04A11B-0C20-466A-9791-ED802F8A698C}" srcOrd="0" destOrd="0" presId="urn:microsoft.com/office/officeart/2005/8/layout/process4"/>
    <dgm:cxn modelId="{663BF31F-5D08-4874-96F5-6D5EDB8BDA31}" type="presParOf" srcId="{5BAAA9F8-10EF-444F-8D4A-E1BD0E98072C}" destId="{921928B0-7A71-45D6-8116-F8761E36526C}" srcOrd="11" destOrd="0" presId="urn:microsoft.com/office/officeart/2005/8/layout/process4"/>
    <dgm:cxn modelId="{5919C92F-4CBF-4B7D-B2CA-1C822B08F9DC}" type="presParOf" srcId="{5BAAA9F8-10EF-444F-8D4A-E1BD0E98072C}" destId="{B0E007E7-DA95-4668-9589-47CAD1B175D1}" srcOrd="12" destOrd="0" presId="urn:microsoft.com/office/officeart/2005/8/layout/process4"/>
    <dgm:cxn modelId="{4934A72B-5094-4AC5-B5A6-CEBF63AE5923}" type="presParOf" srcId="{B0E007E7-DA95-4668-9589-47CAD1B175D1}" destId="{7D8EA7DF-68D0-4CA4-9086-AF173D486650}" srcOrd="0" destOrd="0" presId="urn:microsoft.com/office/officeart/2005/8/layout/process4"/>
    <dgm:cxn modelId="{98BCA7ED-DCE1-471C-BCBC-6877A4D8F161}" type="presParOf" srcId="{5BAAA9F8-10EF-444F-8D4A-E1BD0E98072C}" destId="{2C7A4339-FD7C-4D86-BBDC-00ADBA95DE15}" srcOrd="13" destOrd="0" presId="urn:microsoft.com/office/officeart/2005/8/layout/process4"/>
    <dgm:cxn modelId="{F65C4E72-9FFD-403D-AB42-93F08EF453F0}" type="presParOf" srcId="{5BAAA9F8-10EF-444F-8D4A-E1BD0E98072C}" destId="{6353B996-AB91-4F1B-B976-E0022245CAD9}" srcOrd="14" destOrd="0" presId="urn:microsoft.com/office/officeart/2005/8/layout/process4"/>
    <dgm:cxn modelId="{03DA7263-1A0C-46A6-B7FE-6147E2C8347F}" type="presParOf" srcId="{6353B996-AB91-4F1B-B976-E0022245CAD9}" destId="{C690C58D-ECD6-47E0-A9BE-AE7F00033F26}" srcOrd="0" destOrd="0" presId="urn:microsoft.com/office/officeart/2005/8/layout/process4"/>
    <dgm:cxn modelId="{473ED504-28D7-4407-A8E1-096A033BFAD3}" type="presParOf" srcId="{5BAAA9F8-10EF-444F-8D4A-E1BD0E98072C}" destId="{55970736-6A0B-4747-B1A8-FA4FE806F22A}" srcOrd="15" destOrd="0" presId="urn:microsoft.com/office/officeart/2005/8/layout/process4"/>
    <dgm:cxn modelId="{5F4EAACE-A3D2-4394-A677-FA534B0F69F4}" type="presParOf" srcId="{5BAAA9F8-10EF-444F-8D4A-E1BD0E98072C}" destId="{F7F4EC97-92EB-4C85-A156-8C281782AD0C}" srcOrd="16" destOrd="0" presId="urn:microsoft.com/office/officeart/2005/8/layout/process4"/>
    <dgm:cxn modelId="{69F05562-C004-4EB2-A20B-6E90734FE962}" type="presParOf" srcId="{F7F4EC97-92EB-4C85-A156-8C281782AD0C}" destId="{B02DB7C4-BE3B-42B1-9070-939E0D7A75FE}" srcOrd="0" destOrd="0" presId="urn:microsoft.com/office/officeart/2005/8/layout/process4"/>
    <dgm:cxn modelId="{B3188F39-2A73-4FC4-8C41-C814A78375AD}" type="presParOf" srcId="{5BAAA9F8-10EF-444F-8D4A-E1BD0E98072C}" destId="{2E5747DD-34EA-4BAC-9295-7F8F941CF72F}" srcOrd="17" destOrd="0" presId="urn:microsoft.com/office/officeart/2005/8/layout/process4"/>
    <dgm:cxn modelId="{8ED4B333-92AC-42FE-B870-C808BFBBB49C}" type="presParOf" srcId="{5BAAA9F8-10EF-444F-8D4A-E1BD0E98072C}" destId="{D88B4146-569E-4B54-90EE-3CC3AEEC6588}" srcOrd="18" destOrd="0" presId="urn:microsoft.com/office/officeart/2005/8/layout/process4"/>
    <dgm:cxn modelId="{B7AB5F82-F559-430E-A72B-7876534C4EED}" type="presParOf" srcId="{D88B4146-569E-4B54-90EE-3CC3AEEC6588}" destId="{AB765BD9-46DD-4255-BEE8-92E16E0295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C8E2F1-F3E2-4FEF-A3F0-0AD0DB61F54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C73BD54-86FF-4460-87ED-2C985E4D9ED9}">
      <dgm:prSet phldrT="[Text]"/>
      <dgm:spPr/>
      <dgm:t>
        <a:bodyPr/>
        <a:lstStyle/>
        <a:p>
          <a:r>
            <a:rPr lang="en-US" dirty="0"/>
            <a:t>$70 Million – Small Business Emergency Assistance Grant Program, Phase 3 </a:t>
          </a:r>
        </a:p>
      </dgm:t>
    </dgm:pt>
    <dgm:pt modelId="{225E3DC4-26C4-4E6C-A669-AC216A9708FE}" type="parTrans" cxnId="{7E128C36-0B01-4375-895D-35CCA97218A5}">
      <dgm:prSet/>
      <dgm:spPr/>
      <dgm:t>
        <a:bodyPr/>
        <a:lstStyle/>
        <a:p>
          <a:endParaRPr lang="en-US"/>
        </a:p>
      </dgm:t>
    </dgm:pt>
    <dgm:pt modelId="{C9E9F3CF-D373-42DD-B345-418292450CB9}" type="sibTrans" cxnId="{7E128C36-0B01-4375-895D-35CCA97218A5}">
      <dgm:prSet/>
      <dgm:spPr/>
      <dgm:t>
        <a:bodyPr/>
        <a:lstStyle/>
        <a:p>
          <a:endParaRPr lang="en-US"/>
        </a:p>
      </dgm:t>
    </dgm:pt>
    <dgm:pt modelId="{6733D760-F13A-466E-A5A4-69C5AA366946}">
      <dgm:prSet/>
      <dgm:spPr/>
      <dgm:t>
        <a:bodyPr/>
        <a:lstStyle/>
        <a:p>
          <a:r>
            <a:rPr lang="en-US" dirty="0"/>
            <a:t>$20.4 Million - NJ Small and Micro Business PPE Access Program</a:t>
          </a:r>
        </a:p>
        <a:p>
          <a:r>
            <a:rPr lang="en-US" dirty="0"/>
            <a:t>https://covid19.nj.gov/ppeaccess</a:t>
          </a:r>
        </a:p>
      </dgm:t>
    </dgm:pt>
    <dgm:pt modelId="{05C14E88-5D89-49EB-B403-D55B84101C24}" type="parTrans" cxnId="{8D289A96-3347-4967-8BAF-A6CEEF0A3306}">
      <dgm:prSet/>
      <dgm:spPr/>
      <dgm:t>
        <a:bodyPr/>
        <a:lstStyle/>
        <a:p>
          <a:endParaRPr lang="en-US"/>
        </a:p>
      </dgm:t>
    </dgm:pt>
    <dgm:pt modelId="{672C1114-C4AD-4951-A381-DBA08FCEEF3F}" type="sibTrans" cxnId="{8D289A96-3347-4967-8BAF-A6CEEF0A3306}">
      <dgm:prSet/>
      <dgm:spPr/>
      <dgm:t>
        <a:bodyPr/>
        <a:lstStyle/>
        <a:p>
          <a:endParaRPr lang="en-US"/>
        </a:p>
      </dgm:t>
    </dgm:pt>
    <dgm:pt modelId="{7D081623-A52A-4464-9E2E-195748C68AFC}" type="pres">
      <dgm:prSet presAssocID="{1FC8E2F1-F3E2-4FEF-A3F0-0AD0DB61F54D}" presName="linearFlow" presStyleCnt="0">
        <dgm:presLayoutVars>
          <dgm:dir/>
          <dgm:resizeHandles val="exact"/>
        </dgm:presLayoutVars>
      </dgm:prSet>
      <dgm:spPr/>
    </dgm:pt>
    <dgm:pt modelId="{E8469E2A-D700-40D3-8CE8-E798130C2C3F}" type="pres">
      <dgm:prSet presAssocID="{8C73BD54-86FF-4460-87ED-2C985E4D9ED9}" presName="composite" presStyleCnt="0"/>
      <dgm:spPr/>
    </dgm:pt>
    <dgm:pt modelId="{ACE29B40-F0ED-4745-8343-C52AA955248E}" type="pres">
      <dgm:prSet presAssocID="{8C73BD54-86FF-4460-87ED-2C985E4D9ED9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veral hands raised and ready to answer a question"/>
        </a:ext>
      </dgm:extLst>
    </dgm:pt>
    <dgm:pt modelId="{A072F25A-A60D-4649-BF49-D17928D18B10}" type="pres">
      <dgm:prSet presAssocID="{8C73BD54-86FF-4460-87ED-2C985E4D9ED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BBEE7-ED53-4AD7-95A7-84D0C9B99451}" type="pres">
      <dgm:prSet presAssocID="{C9E9F3CF-D373-42DD-B345-418292450CB9}" presName="spacing" presStyleCnt="0"/>
      <dgm:spPr/>
    </dgm:pt>
    <dgm:pt modelId="{324BC585-67E7-4C4A-9D08-D8E961F165AE}" type="pres">
      <dgm:prSet presAssocID="{6733D760-F13A-466E-A5A4-69C5AA366946}" presName="composite" presStyleCnt="0"/>
      <dgm:spPr/>
    </dgm:pt>
    <dgm:pt modelId="{16499B3D-67EB-4880-95A7-A3E2E8B6C3FA}" type="pres">
      <dgm:prSet presAssocID="{6733D760-F13A-466E-A5A4-69C5AA366946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0EF61E6-A367-46AF-A191-03DB4DAF084D}" type="pres">
      <dgm:prSet presAssocID="{6733D760-F13A-466E-A5A4-69C5AA36694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28C36-0B01-4375-895D-35CCA97218A5}" srcId="{1FC8E2F1-F3E2-4FEF-A3F0-0AD0DB61F54D}" destId="{8C73BD54-86FF-4460-87ED-2C985E4D9ED9}" srcOrd="0" destOrd="0" parTransId="{225E3DC4-26C4-4E6C-A669-AC216A9708FE}" sibTransId="{C9E9F3CF-D373-42DD-B345-418292450CB9}"/>
    <dgm:cxn modelId="{9A07B19E-CC77-4C7F-8262-75A02C226BA8}" type="presOf" srcId="{8C73BD54-86FF-4460-87ED-2C985E4D9ED9}" destId="{A072F25A-A60D-4649-BF49-D17928D18B10}" srcOrd="0" destOrd="0" presId="urn:microsoft.com/office/officeart/2005/8/layout/vList3"/>
    <dgm:cxn modelId="{385FAA3C-1444-49A8-836A-A6416581AC01}" type="presOf" srcId="{1FC8E2F1-F3E2-4FEF-A3F0-0AD0DB61F54D}" destId="{7D081623-A52A-4464-9E2E-195748C68AFC}" srcOrd="0" destOrd="0" presId="urn:microsoft.com/office/officeart/2005/8/layout/vList3"/>
    <dgm:cxn modelId="{8D289A96-3347-4967-8BAF-A6CEEF0A3306}" srcId="{1FC8E2F1-F3E2-4FEF-A3F0-0AD0DB61F54D}" destId="{6733D760-F13A-466E-A5A4-69C5AA366946}" srcOrd="1" destOrd="0" parTransId="{05C14E88-5D89-49EB-B403-D55B84101C24}" sibTransId="{672C1114-C4AD-4951-A381-DBA08FCEEF3F}"/>
    <dgm:cxn modelId="{A4F76CF0-9FBC-4925-85AB-2C853D656E82}" type="presOf" srcId="{6733D760-F13A-466E-A5A4-69C5AA366946}" destId="{E0EF61E6-A367-46AF-A191-03DB4DAF084D}" srcOrd="0" destOrd="0" presId="urn:microsoft.com/office/officeart/2005/8/layout/vList3"/>
    <dgm:cxn modelId="{52E2158B-53F2-4AE1-8B01-0F0B7E2DE448}" type="presParOf" srcId="{7D081623-A52A-4464-9E2E-195748C68AFC}" destId="{E8469E2A-D700-40D3-8CE8-E798130C2C3F}" srcOrd="0" destOrd="0" presId="urn:microsoft.com/office/officeart/2005/8/layout/vList3"/>
    <dgm:cxn modelId="{0AC671A7-868D-4B1D-8BA6-052455555E42}" type="presParOf" srcId="{E8469E2A-D700-40D3-8CE8-E798130C2C3F}" destId="{ACE29B40-F0ED-4745-8343-C52AA955248E}" srcOrd="0" destOrd="0" presId="urn:microsoft.com/office/officeart/2005/8/layout/vList3"/>
    <dgm:cxn modelId="{5D861AC7-7813-4BE7-90A0-B860451E7F69}" type="presParOf" srcId="{E8469E2A-D700-40D3-8CE8-E798130C2C3F}" destId="{A072F25A-A60D-4649-BF49-D17928D18B10}" srcOrd="1" destOrd="0" presId="urn:microsoft.com/office/officeart/2005/8/layout/vList3"/>
    <dgm:cxn modelId="{E9E94505-91F3-4BFD-ABEC-E4A67E5169F3}" type="presParOf" srcId="{7D081623-A52A-4464-9E2E-195748C68AFC}" destId="{4BFBBEE7-ED53-4AD7-95A7-84D0C9B99451}" srcOrd="1" destOrd="0" presId="urn:microsoft.com/office/officeart/2005/8/layout/vList3"/>
    <dgm:cxn modelId="{CBE61A4C-D1BE-4BBE-990F-C30923B29BA9}" type="presParOf" srcId="{7D081623-A52A-4464-9E2E-195748C68AFC}" destId="{324BC585-67E7-4C4A-9D08-D8E961F165AE}" srcOrd="2" destOrd="0" presId="urn:microsoft.com/office/officeart/2005/8/layout/vList3"/>
    <dgm:cxn modelId="{D8E2AC53-5B95-4120-886B-80A301208FEA}" type="presParOf" srcId="{324BC585-67E7-4C4A-9D08-D8E961F165AE}" destId="{16499B3D-67EB-4880-95A7-A3E2E8B6C3FA}" srcOrd="0" destOrd="0" presId="urn:microsoft.com/office/officeart/2005/8/layout/vList3"/>
    <dgm:cxn modelId="{E64FC15E-BE24-4756-93A5-978BD456D734}" type="presParOf" srcId="{324BC585-67E7-4C4A-9D08-D8E961F165AE}" destId="{E0EF61E6-A367-46AF-A191-03DB4DAF08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C8E2F1-F3E2-4FEF-A3F0-0AD0DB61F54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D081623-A52A-4464-9E2E-195748C68AFC}" type="pres">
      <dgm:prSet presAssocID="{1FC8E2F1-F3E2-4FEF-A3F0-0AD0DB61F54D}" presName="linearFlow" presStyleCnt="0">
        <dgm:presLayoutVars>
          <dgm:dir/>
          <dgm:resizeHandles val="exact"/>
        </dgm:presLayoutVars>
      </dgm:prSet>
      <dgm:spPr/>
    </dgm:pt>
  </dgm:ptLst>
  <dgm:cxnLst>
    <dgm:cxn modelId="{385FAA3C-1444-49A8-836A-A6416581AC01}" type="presOf" srcId="{1FC8E2F1-F3E2-4FEF-A3F0-0AD0DB61F54D}" destId="{7D081623-A52A-4464-9E2E-195748C68AF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664C98-DA23-4F92-9F7F-F020D6E9C7A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07B0F-8854-4749-828B-08FCE4F9BF6D}">
      <dgm:prSet phldrT="[Text]"/>
      <dgm:spPr/>
      <dgm:t>
        <a:bodyPr/>
        <a:lstStyle/>
        <a:p>
          <a:r>
            <a:rPr lang="en-US" dirty="0"/>
            <a:t>Passaic County’s Board of Chosen Freeholders and Department of Planning &amp; Economic Development</a:t>
          </a:r>
        </a:p>
      </dgm:t>
    </dgm:pt>
    <dgm:pt modelId="{E684FF6B-BCAF-4A18-8E37-42A671A7A586}" type="parTrans" cxnId="{AECD426A-97D0-4792-B142-A252601DFD5E}">
      <dgm:prSet/>
      <dgm:spPr/>
      <dgm:t>
        <a:bodyPr/>
        <a:lstStyle/>
        <a:p>
          <a:endParaRPr lang="en-US"/>
        </a:p>
      </dgm:t>
    </dgm:pt>
    <dgm:pt modelId="{A9C7B74A-B121-42C4-A2E2-CDF133FBD864}" type="sibTrans" cxnId="{AECD426A-97D0-4792-B142-A252601DFD5E}">
      <dgm:prSet/>
      <dgm:spPr/>
      <dgm:t>
        <a:bodyPr/>
        <a:lstStyle/>
        <a:p>
          <a:endParaRPr lang="en-US"/>
        </a:p>
      </dgm:t>
    </dgm:pt>
    <dgm:pt modelId="{D0059D9A-FA29-448D-836F-EB51F08CB1ED}">
      <dgm:prSet phldrT="[Text]"/>
      <dgm:spPr/>
      <dgm:t>
        <a:bodyPr/>
        <a:lstStyle/>
        <a:p>
          <a:r>
            <a:rPr lang="en-US" dirty="0"/>
            <a:t>$10 million grant program for small businesses and non-profits</a:t>
          </a:r>
        </a:p>
      </dgm:t>
    </dgm:pt>
    <dgm:pt modelId="{6B4193FA-3103-477E-AFEF-EBF22F893C50}" type="parTrans" cxnId="{4601FEED-8D5D-465F-8834-1116FDFC1EB1}">
      <dgm:prSet/>
      <dgm:spPr/>
      <dgm:t>
        <a:bodyPr/>
        <a:lstStyle/>
        <a:p>
          <a:endParaRPr lang="en-US"/>
        </a:p>
      </dgm:t>
    </dgm:pt>
    <dgm:pt modelId="{B3FAD6CA-78A7-418B-AD75-EF83DDEBF8F1}" type="sibTrans" cxnId="{4601FEED-8D5D-465F-8834-1116FDFC1EB1}">
      <dgm:prSet/>
      <dgm:spPr/>
      <dgm:t>
        <a:bodyPr/>
        <a:lstStyle/>
        <a:p>
          <a:endParaRPr lang="en-US"/>
        </a:p>
      </dgm:t>
    </dgm:pt>
    <dgm:pt modelId="{971F2B2C-C3AA-4956-B39B-EF35DC4D0E1D}">
      <dgm:prSet phldrT="[Text]"/>
      <dgm:spPr/>
      <dgm:t>
        <a:bodyPr/>
        <a:lstStyle/>
        <a:p>
          <a:r>
            <a:rPr lang="en-US" dirty="0"/>
            <a:t>Up to $10,000</a:t>
          </a:r>
        </a:p>
      </dgm:t>
    </dgm:pt>
    <dgm:pt modelId="{50037C47-0DF3-4D5B-95A8-5E9647B958A6}" type="parTrans" cxnId="{481526C7-BB44-4B7F-945C-76C1BF5A0D91}">
      <dgm:prSet/>
      <dgm:spPr/>
      <dgm:t>
        <a:bodyPr/>
        <a:lstStyle/>
        <a:p>
          <a:endParaRPr lang="en-US"/>
        </a:p>
      </dgm:t>
    </dgm:pt>
    <dgm:pt modelId="{BBF86E9A-D29A-4422-98AD-B7221EB9F54F}" type="sibTrans" cxnId="{481526C7-BB44-4B7F-945C-76C1BF5A0D91}">
      <dgm:prSet/>
      <dgm:spPr/>
      <dgm:t>
        <a:bodyPr/>
        <a:lstStyle/>
        <a:p>
          <a:endParaRPr lang="en-US"/>
        </a:p>
      </dgm:t>
    </dgm:pt>
    <dgm:pt modelId="{775C73B7-3EB8-4F13-B414-0FF617CED1F2}">
      <dgm:prSet phldrT="[Text]"/>
      <dgm:spPr/>
      <dgm:t>
        <a:bodyPr/>
        <a:lstStyle/>
        <a:p>
          <a:r>
            <a:rPr lang="en-US" dirty="0"/>
            <a:t>Hudson County Economic Development Corporation (HCEDC)</a:t>
          </a:r>
        </a:p>
      </dgm:t>
    </dgm:pt>
    <dgm:pt modelId="{8726452B-92F6-4A22-8F44-8DB5CA1924B8}" type="parTrans" cxnId="{2979A39D-D60F-443B-8CE3-7A17FD5C0C4C}">
      <dgm:prSet/>
      <dgm:spPr/>
      <dgm:t>
        <a:bodyPr/>
        <a:lstStyle/>
        <a:p>
          <a:endParaRPr lang="en-US"/>
        </a:p>
      </dgm:t>
    </dgm:pt>
    <dgm:pt modelId="{01F2E246-28B8-45AC-A518-AC77957F2961}" type="sibTrans" cxnId="{2979A39D-D60F-443B-8CE3-7A17FD5C0C4C}">
      <dgm:prSet/>
      <dgm:spPr/>
      <dgm:t>
        <a:bodyPr/>
        <a:lstStyle/>
        <a:p>
          <a:endParaRPr lang="en-US"/>
        </a:p>
      </dgm:t>
    </dgm:pt>
    <dgm:pt modelId="{E52B09A5-0313-4BE4-A3D2-2DFBAA711551}">
      <dgm:prSet phldrT="[Text]"/>
      <dgm:spPr/>
      <dgm:t>
        <a:bodyPr/>
        <a:lstStyle/>
        <a:p>
          <a:r>
            <a:rPr lang="en-US" dirty="0"/>
            <a:t>$100,000 grant to New Jersey Community Capital (NJCC)</a:t>
          </a:r>
        </a:p>
      </dgm:t>
    </dgm:pt>
    <dgm:pt modelId="{BEA5CF8C-72E9-4037-8B5D-2EBFAC5E77BD}" type="parTrans" cxnId="{CA79AA2D-7F90-42E0-9CF7-C3553050A486}">
      <dgm:prSet/>
      <dgm:spPr/>
      <dgm:t>
        <a:bodyPr/>
        <a:lstStyle/>
        <a:p>
          <a:endParaRPr lang="en-US"/>
        </a:p>
      </dgm:t>
    </dgm:pt>
    <dgm:pt modelId="{7317DD0E-7B4D-4A7A-ACA8-00E546F6D403}" type="sibTrans" cxnId="{CA79AA2D-7F90-42E0-9CF7-C3553050A486}">
      <dgm:prSet/>
      <dgm:spPr/>
      <dgm:t>
        <a:bodyPr/>
        <a:lstStyle/>
        <a:p>
          <a:endParaRPr lang="en-US"/>
        </a:p>
      </dgm:t>
    </dgm:pt>
    <dgm:pt modelId="{00450A63-4E20-4259-A9D8-49A2A9195A9D}">
      <dgm:prSet phldrT="[Text]"/>
      <dgm:spPr/>
      <dgm:t>
        <a:bodyPr/>
        <a:lstStyle/>
        <a:p>
          <a:r>
            <a:rPr lang="en-US" dirty="0"/>
            <a:t>Reduce the 3% interest rate to 0% for eligible small businesses and non-profits applying to the Garden State Relief Fund</a:t>
          </a:r>
        </a:p>
      </dgm:t>
    </dgm:pt>
    <dgm:pt modelId="{79AAE9A0-84C5-4114-8B6B-280AE9B9A658}" type="parTrans" cxnId="{FBFAFD73-9FCE-4837-8E94-2FE00D540D50}">
      <dgm:prSet/>
      <dgm:spPr/>
      <dgm:t>
        <a:bodyPr/>
        <a:lstStyle/>
        <a:p>
          <a:endParaRPr lang="en-US"/>
        </a:p>
      </dgm:t>
    </dgm:pt>
    <dgm:pt modelId="{CDDCC031-50BA-4D1B-AE11-0945E5ECC63E}" type="sibTrans" cxnId="{FBFAFD73-9FCE-4837-8E94-2FE00D540D50}">
      <dgm:prSet/>
      <dgm:spPr/>
      <dgm:t>
        <a:bodyPr/>
        <a:lstStyle/>
        <a:p>
          <a:endParaRPr lang="en-US"/>
        </a:p>
      </dgm:t>
    </dgm:pt>
    <dgm:pt modelId="{60146E28-0C93-4A5D-BAEF-5247C3ADF779}">
      <dgm:prSet phldrT="[Text]"/>
      <dgm:spPr/>
      <dgm:t>
        <a:bodyPr/>
        <a:lstStyle/>
        <a:p>
          <a:r>
            <a:rPr lang="en-US" dirty="0"/>
            <a:t>Monmouth County CARES Economic Assistance Grant</a:t>
          </a:r>
        </a:p>
      </dgm:t>
    </dgm:pt>
    <dgm:pt modelId="{F819087A-61D7-445D-BD1C-C1EC73680E74}" type="parTrans" cxnId="{1DD8CE7A-3000-4502-970C-991DF31AF75D}">
      <dgm:prSet/>
      <dgm:spPr/>
      <dgm:t>
        <a:bodyPr/>
        <a:lstStyle/>
        <a:p>
          <a:endParaRPr lang="en-US"/>
        </a:p>
      </dgm:t>
    </dgm:pt>
    <dgm:pt modelId="{AF0C8B15-0D62-42C6-94F4-17B390F4462A}" type="sibTrans" cxnId="{1DD8CE7A-3000-4502-970C-991DF31AF75D}">
      <dgm:prSet/>
      <dgm:spPr/>
      <dgm:t>
        <a:bodyPr/>
        <a:lstStyle/>
        <a:p>
          <a:endParaRPr lang="en-US"/>
        </a:p>
      </dgm:t>
    </dgm:pt>
    <dgm:pt modelId="{C3898FF3-79CB-4831-A186-693CD5505294}">
      <dgm:prSet phldrT="[Text]"/>
      <dgm:spPr/>
      <dgm:t>
        <a:bodyPr/>
        <a:lstStyle/>
        <a:p>
          <a:r>
            <a:rPr lang="en-US" dirty="0"/>
            <a:t>$10 million grant program for small businesses and non-profits</a:t>
          </a:r>
        </a:p>
      </dgm:t>
    </dgm:pt>
    <dgm:pt modelId="{16397822-6C48-4B36-B403-8F6A89AB8C48}" type="parTrans" cxnId="{635CDEE9-5F43-441F-AA22-1D1C3B6303C2}">
      <dgm:prSet/>
      <dgm:spPr/>
      <dgm:t>
        <a:bodyPr/>
        <a:lstStyle/>
        <a:p>
          <a:endParaRPr lang="en-US"/>
        </a:p>
      </dgm:t>
    </dgm:pt>
    <dgm:pt modelId="{85713D6D-6A8F-4DBB-951A-56360A57DEAF}" type="sibTrans" cxnId="{635CDEE9-5F43-441F-AA22-1D1C3B6303C2}">
      <dgm:prSet/>
      <dgm:spPr/>
      <dgm:t>
        <a:bodyPr/>
        <a:lstStyle/>
        <a:p>
          <a:endParaRPr lang="en-US"/>
        </a:p>
      </dgm:t>
    </dgm:pt>
    <dgm:pt modelId="{FF18EFFE-4B80-433C-A024-F70A10FBDCD6}">
      <dgm:prSet phldrT="[Text]"/>
      <dgm:spPr/>
      <dgm:t>
        <a:bodyPr/>
        <a:lstStyle/>
        <a:p>
          <a:r>
            <a:rPr lang="en-US" dirty="0"/>
            <a:t>&lt; 25 employees</a:t>
          </a:r>
        </a:p>
      </dgm:t>
    </dgm:pt>
    <dgm:pt modelId="{7BEC3F46-17C1-4AE4-A805-409D75DBC650}" type="parTrans" cxnId="{42B06A78-0E19-4686-9B4B-54F199677899}">
      <dgm:prSet/>
      <dgm:spPr/>
    </dgm:pt>
    <dgm:pt modelId="{2FF1D4F3-335B-47E4-9917-C53F528458EF}" type="sibTrans" cxnId="{42B06A78-0E19-4686-9B4B-54F199677899}">
      <dgm:prSet/>
      <dgm:spPr/>
    </dgm:pt>
    <dgm:pt modelId="{9452289A-3679-45A6-9F16-7B39453D17DD}">
      <dgm:prSet phldrT="[Text]"/>
      <dgm:spPr/>
      <dgm:t>
        <a:bodyPr/>
        <a:lstStyle/>
        <a:p>
          <a:r>
            <a:rPr lang="en-US" dirty="0"/>
            <a:t>501(c)(3), (c)(4), (c)(6), and (c)(19)</a:t>
          </a:r>
        </a:p>
      </dgm:t>
    </dgm:pt>
    <dgm:pt modelId="{4A0B2B8A-7BF5-4B89-A72A-4AA2D0F2D408}" type="parTrans" cxnId="{87BEA92F-81C3-48BA-BD15-A8F328F66B77}">
      <dgm:prSet/>
      <dgm:spPr/>
    </dgm:pt>
    <dgm:pt modelId="{CEDFEA7A-09FF-4892-89F9-ABC888B3384A}" type="sibTrans" cxnId="{87BEA92F-81C3-48BA-BD15-A8F328F66B77}">
      <dgm:prSet/>
      <dgm:spPr/>
    </dgm:pt>
    <dgm:pt modelId="{61414CAA-F963-4808-B39C-6931CAB90FA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≤</a:t>
          </a:r>
          <a:r>
            <a:rPr lang="en-US" dirty="0"/>
            <a:t> $5 million or less in gross revenues</a:t>
          </a:r>
        </a:p>
      </dgm:t>
    </dgm:pt>
    <dgm:pt modelId="{D8CEB463-6D2E-4B7B-ABA8-0D5923B7FC03}" type="parTrans" cxnId="{E31E628C-7C3D-40AA-AEE6-B7B37F8ABF27}">
      <dgm:prSet/>
      <dgm:spPr/>
    </dgm:pt>
    <dgm:pt modelId="{B1238CE5-B58A-4DCA-BF69-678F47E601F7}" type="sibTrans" cxnId="{E31E628C-7C3D-40AA-AEE6-B7B37F8ABF27}">
      <dgm:prSet/>
      <dgm:spPr/>
    </dgm:pt>
    <dgm:pt modelId="{F6CEA25D-BFD0-44B7-9444-D885C1A0F1E1}">
      <dgm:prSet phldrT="[Text]"/>
      <dgm:spPr/>
      <dgm:t>
        <a:bodyPr/>
        <a:lstStyle/>
        <a:p>
          <a:r>
            <a:rPr lang="en-US" dirty="0"/>
            <a:t>Up to $20,000</a:t>
          </a:r>
        </a:p>
      </dgm:t>
    </dgm:pt>
    <dgm:pt modelId="{3D52380B-F3BA-44E6-AFB2-1D804FC2A8E6}" type="parTrans" cxnId="{99D410EE-4DF1-4F63-8F20-D47B8F75E95A}">
      <dgm:prSet/>
      <dgm:spPr/>
    </dgm:pt>
    <dgm:pt modelId="{15A75427-950F-41F0-9BEB-BC8B9C85A540}" type="sibTrans" cxnId="{99D410EE-4DF1-4F63-8F20-D47B8F75E95A}">
      <dgm:prSet/>
      <dgm:spPr/>
    </dgm:pt>
    <dgm:pt modelId="{8C47D54E-EC6E-4009-BADE-57C7AE65649E}" type="pres">
      <dgm:prSet presAssocID="{4B664C98-DA23-4F92-9F7F-F020D6E9C7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936B08-B556-49F6-9D2D-BC839C4493A8}" type="pres">
      <dgm:prSet presAssocID="{1F007B0F-8854-4749-828B-08FCE4F9BF6D}" presName="comp" presStyleCnt="0"/>
      <dgm:spPr/>
    </dgm:pt>
    <dgm:pt modelId="{1E6A45EB-F555-4AE2-BB57-4F72113F4334}" type="pres">
      <dgm:prSet presAssocID="{1F007B0F-8854-4749-828B-08FCE4F9BF6D}" presName="box" presStyleLbl="node1" presStyleIdx="0" presStyleCnt="3"/>
      <dgm:spPr/>
      <dgm:t>
        <a:bodyPr/>
        <a:lstStyle/>
        <a:p>
          <a:endParaRPr lang="en-US"/>
        </a:p>
      </dgm:t>
    </dgm:pt>
    <dgm:pt modelId="{DE9FC783-C743-4A8F-A3B6-CA4111401016}" type="pres">
      <dgm:prSet presAssocID="{1F007B0F-8854-4749-828B-08FCE4F9BF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6B4A290E-5694-40B7-9FE7-D558C7D46D70}" type="pres">
      <dgm:prSet presAssocID="{1F007B0F-8854-4749-828B-08FCE4F9BF6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B8BC4-198F-49DE-A5BF-E78627DA6E03}" type="pres">
      <dgm:prSet presAssocID="{A9C7B74A-B121-42C4-A2E2-CDF133FBD864}" presName="spacer" presStyleCnt="0"/>
      <dgm:spPr/>
    </dgm:pt>
    <dgm:pt modelId="{3BD66AD3-ABC0-4D52-A586-0F37D791ACDE}" type="pres">
      <dgm:prSet presAssocID="{775C73B7-3EB8-4F13-B414-0FF617CED1F2}" presName="comp" presStyleCnt="0"/>
      <dgm:spPr/>
    </dgm:pt>
    <dgm:pt modelId="{AA574F6B-5785-4ECD-808A-6A195EF6337E}" type="pres">
      <dgm:prSet presAssocID="{775C73B7-3EB8-4F13-B414-0FF617CED1F2}" presName="box" presStyleLbl="node1" presStyleIdx="1" presStyleCnt="3"/>
      <dgm:spPr/>
      <dgm:t>
        <a:bodyPr/>
        <a:lstStyle/>
        <a:p>
          <a:endParaRPr lang="en-US"/>
        </a:p>
      </dgm:t>
    </dgm:pt>
    <dgm:pt modelId="{BE8E74B5-40EE-459E-A5D9-FADEE2AA8BF1}" type="pres">
      <dgm:prSet presAssocID="{775C73B7-3EB8-4F13-B414-0FF617CED1F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D8E54FA1-2898-456B-8DB3-57938AC807A2}" type="pres">
      <dgm:prSet presAssocID="{775C73B7-3EB8-4F13-B414-0FF617CED1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DF08D-6134-4C5D-9948-4BE65B304261}" type="pres">
      <dgm:prSet presAssocID="{01F2E246-28B8-45AC-A518-AC77957F2961}" presName="spacer" presStyleCnt="0"/>
      <dgm:spPr/>
    </dgm:pt>
    <dgm:pt modelId="{5FBA392D-BF1A-4FE3-9F0D-3CE13E47337D}" type="pres">
      <dgm:prSet presAssocID="{60146E28-0C93-4A5D-BAEF-5247C3ADF779}" presName="comp" presStyleCnt="0"/>
      <dgm:spPr/>
    </dgm:pt>
    <dgm:pt modelId="{EA395693-1AAD-4332-9340-B9138F017F1D}" type="pres">
      <dgm:prSet presAssocID="{60146E28-0C93-4A5D-BAEF-5247C3ADF779}" presName="box" presStyleLbl="node1" presStyleIdx="2" presStyleCnt="3"/>
      <dgm:spPr/>
      <dgm:t>
        <a:bodyPr/>
        <a:lstStyle/>
        <a:p>
          <a:endParaRPr lang="en-US"/>
        </a:p>
      </dgm:t>
    </dgm:pt>
    <dgm:pt modelId="{F86200A1-92C2-439B-A204-047201ACB79D}" type="pres">
      <dgm:prSet presAssocID="{60146E28-0C93-4A5D-BAEF-5247C3ADF779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n-US"/>
        </a:p>
      </dgm:t>
    </dgm:pt>
    <dgm:pt modelId="{02FEF54F-45A0-472B-BD0C-B48F0ED9AE7C}" type="pres">
      <dgm:prSet presAssocID="{60146E28-0C93-4A5D-BAEF-5247C3ADF77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1E628C-7C3D-40AA-AEE6-B7B37F8ABF27}" srcId="{60146E28-0C93-4A5D-BAEF-5247C3ADF779}" destId="{61414CAA-F963-4808-B39C-6931CAB90FA7}" srcOrd="3" destOrd="0" parTransId="{D8CEB463-6D2E-4B7B-ABA8-0D5923B7FC03}" sibTransId="{B1238CE5-B58A-4DCA-BF69-678F47E601F7}"/>
    <dgm:cxn modelId="{53D6FEF1-8904-4D10-A281-CF2D2C6E0823}" type="presOf" srcId="{FF18EFFE-4B80-433C-A024-F70A10FBDCD6}" destId="{6B4A290E-5694-40B7-9FE7-D558C7D46D70}" srcOrd="1" destOrd="3" presId="urn:microsoft.com/office/officeart/2005/8/layout/vList4"/>
    <dgm:cxn modelId="{60B92491-A754-4E82-84F6-BF5B05B59AF7}" type="presOf" srcId="{4B664C98-DA23-4F92-9F7F-F020D6E9C7A0}" destId="{8C47D54E-EC6E-4009-BADE-57C7AE65649E}" srcOrd="0" destOrd="0" presId="urn:microsoft.com/office/officeart/2005/8/layout/vList4"/>
    <dgm:cxn modelId="{09861826-F992-4503-BD6F-9627FC81A162}" type="presOf" srcId="{D0059D9A-FA29-448D-836F-EB51F08CB1ED}" destId="{6B4A290E-5694-40B7-9FE7-D558C7D46D70}" srcOrd="1" destOrd="1" presId="urn:microsoft.com/office/officeart/2005/8/layout/vList4"/>
    <dgm:cxn modelId="{7B3A658F-9700-4F96-BA12-CA809CA07809}" type="presOf" srcId="{F6CEA25D-BFD0-44B7-9444-D885C1A0F1E1}" destId="{EA395693-1AAD-4332-9340-B9138F017F1D}" srcOrd="0" destOrd="3" presId="urn:microsoft.com/office/officeart/2005/8/layout/vList4"/>
    <dgm:cxn modelId="{6035ED8A-C7D4-4D2B-B0ED-864278010CB4}" type="presOf" srcId="{D0059D9A-FA29-448D-836F-EB51F08CB1ED}" destId="{1E6A45EB-F555-4AE2-BB57-4F72113F4334}" srcOrd="0" destOrd="1" presId="urn:microsoft.com/office/officeart/2005/8/layout/vList4"/>
    <dgm:cxn modelId="{9551521F-1AF2-4BE3-8E34-B30DD4A7BD4A}" type="presOf" srcId="{60146E28-0C93-4A5D-BAEF-5247C3ADF779}" destId="{02FEF54F-45A0-472B-BD0C-B48F0ED9AE7C}" srcOrd="1" destOrd="0" presId="urn:microsoft.com/office/officeart/2005/8/layout/vList4"/>
    <dgm:cxn modelId="{42B06A78-0E19-4686-9B4B-54F199677899}" srcId="{1F007B0F-8854-4749-828B-08FCE4F9BF6D}" destId="{FF18EFFE-4B80-433C-A024-F70A10FBDCD6}" srcOrd="2" destOrd="0" parTransId="{7BEC3F46-17C1-4AE4-A805-409D75DBC650}" sibTransId="{2FF1D4F3-335B-47E4-9917-C53F528458EF}"/>
    <dgm:cxn modelId="{4FB9A428-9641-4F5B-955B-E1A002A55389}" type="presOf" srcId="{FF18EFFE-4B80-433C-A024-F70A10FBDCD6}" destId="{1E6A45EB-F555-4AE2-BB57-4F72113F4334}" srcOrd="0" destOrd="3" presId="urn:microsoft.com/office/officeart/2005/8/layout/vList4"/>
    <dgm:cxn modelId="{AECD426A-97D0-4792-B142-A252601DFD5E}" srcId="{4B664C98-DA23-4F92-9F7F-F020D6E9C7A0}" destId="{1F007B0F-8854-4749-828B-08FCE4F9BF6D}" srcOrd="0" destOrd="0" parTransId="{E684FF6B-BCAF-4A18-8E37-42A671A7A586}" sibTransId="{A9C7B74A-B121-42C4-A2E2-CDF133FBD864}"/>
    <dgm:cxn modelId="{A67C79DF-10FB-4253-94FC-D5035B9265BD}" type="presOf" srcId="{971F2B2C-C3AA-4956-B39B-EF35DC4D0E1D}" destId="{6B4A290E-5694-40B7-9FE7-D558C7D46D70}" srcOrd="1" destOrd="2" presId="urn:microsoft.com/office/officeart/2005/8/layout/vList4"/>
    <dgm:cxn modelId="{1A6B5DE3-9DEA-4FC5-89DF-3762EE57BAFE}" type="presOf" srcId="{775C73B7-3EB8-4F13-B414-0FF617CED1F2}" destId="{AA574F6B-5785-4ECD-808A-6A195EF6337E}" srcOrd="0" destOrd="0" presId="urn:microsoft.com/office/officeart/2005/8/layout/vList4"/>
    <dgm:cxn modelId="{D7AC0CDD-2B6D-48EA-B995-B8B279A341CC}" type="presOf" srcId="{1F007B0F-8854-4749-828B-08FCE4F9BF6D}" destId="{1E6A45EB-F555-4AE2-BB57-4F72113F4334}" srcOrd="0" destOrd="0" presId="urn:microsoft.com/office/officeart/2005/8/layout/vList4"/>
    <dgm:cxn modelId="{1DD8CE7A-3000-4502-970C-991DF31AF75D}" srcId="{4B664C98-DA23-4F92-9F7F-F020D6E9C7A0}" destId="{60146E28-0C93-4A5D-BAEF-5247C3ADF779}" srcOrd="2" destOrd="0" parTransId="{F819087A-61D7-445D-BD1C-C1EC73680E74}" sibTransId="{AF0C8B15-0D62-42C6-94F4-17B390F4462A}"/>
    <dgm:cxn modelId="{87BEA92F-81C3-48BA-BD15-A8F328F66B77}" srcId="{60146E28-0C93-4A5D-BAEF-5247C3ADF779}" destId="{9452289A-3679-45A6-9F16-7B39453D17DD}" srcOrd="1" destOrd="0" parTransId="{4A0B2B8A-7BF5-4B89-A72A-4AA2D0F2D408}" sibTransId="{CEDFEA7A-09FF-4892-89F9-ABC888B3384A}"/>
    <dgm:cxn modelId="{4601FEED-8D5D-465F-8834-1116FDFC1EB1}" srcId="{1F007B0F-8854-4749-828B-08FCE4F9BF6D}" destId="{D0059D9A-FA29-448D-836F-EB51F08CB1ED}" srcOrd="0" destOrd="0" parTransId="{6B4193FA-3103-477E-AFEF-EBF22F893C50}" sibTransId="{B3FAD6CA-78A7-418B-AD75-EF83DDEBF8F1}"/>
    <dgm:cxn modelId="{36309F01-74F7-4502-B11D-C09821E8189C}" type="presOf" srcId="{1F007B0F-8854-4749-828B-08FCE4F9BF6D}" destId="{6B4A290E-5694-40B7-9FE7-D558C7D46D70}" srcOrd="1" destOrd="0" presId="urn:microsoft.com/office/officeart/2005/8/layout/vList4"/>
    <dgm:cxn modelId="{FBFAFD73-9FCE-4837-8E94-2FE00D540D50}" srcId="{775C73B7-3EB8-4F13-B414-0FF617CED1F2}" destId="{00450A63-4E20-4259-A9D8-49A2A9195A9D}" srcOrd="1" destOrd="0" parTransId="{79AAE9A0-84C5-4114-8B6B-280AE9B9A658}" sibTransId="{CDDCC031-50BA-4D1B-AE11-0945E5ECC63E}"/>
    <dgm:cxn modelId="{635CDEE9-5F43-441F-AA22-1D1C3B6303C2}" srcId="{60146E28-0C93-4A5D-BAEF-5247C3ADF779}" destId="{C3898FF3-79CB-4831-A186-693CD5505294}" srcOrd="0" destOrd="0" parTransId="{16397822-6C48-4B36-B403-8F6A89AB8C48}" sibTransId="{85713D6D-6A8F-4DBB-951A-56360A57DEAF}"/>
    <dgm:cxn modelId="{4F3E4FF9-3BBF-49AA-AE7B-04D9F8C273CA}" type="presOf" srcId="{C3898FF3-79CB-4831-A186-693CD5505294}" destId="{EA395693-1AAD-4332-9340-B9138F017F1D}" srcOrd="0" destOrd="1" presId="urn:microsoft.com/office/officeart/2005/8/layout/vList4"/>
    <dgm:cxn modelId="{14B28FD9-6EFE-4A59-A698-4C87D99CF498}" type="presOf" srcId="{C3898FF3-79CB-4831-A186-693CD5505294}" destId="{02FEF54F-45A0-472B-BD0C-B48F0ED9AE7C}" srcOrd="1" destOrd="1" presId="urn:microsoft.com/office/officeart/2005/8/layout/vList4"/>
    <dgm:cxn modelId="{670508A5-8CFF-4ECD-9894-274317D51EEF}" type="presOf" srcId="{E52B09A5-0313-4BE4-A3D2-2DFBAA711551}" destId="{D8E54FA1-2898-456B-8DB3-57938AC807A2}" srcOrd="1" destOrd="1" presId="urn:microsoft.com/office/officeart/2005/8/layout/vList4"/>
    <dgm:cxn modelId="{481526C7-BB44-4B7F-945C-76C1BF5A0D91}" srcId="{1F007B0F-8854-4749-828B-08FCE4F9BF6D}" destId="{971F2B2C-C3AA-4956-B39B-EF35DC4D0E1D}" srcOrd="1" destOrd="0" parTransId="{50037C47-0DF3-4D5B-95A8-5E9647B958A6}" sibTransId="{BBF86E9A-D29A-4422-98AD-B7221EB9F54F}"/>
    <dgm:cxn modelId="{2979A39D-D60F-443B-8CE3-7A17FD5C0C4C}" srcId="{4B664C98-DA23-4F92-9F7F-F020D6E9C7A0}" destId="{775C73B7-3EB8-4F13-B414-0FF617CED1F2}" srcOrd="1" destOrd="0" parTransId="{8726452B-92F6-4A22-8F44-8DB5CA1924B8}" sibTransId="{01F2E246-28B8-45AC-A518-AC77957F2961}"/>
    <dgm:cxn modelId="{84D67159-B869-4B70-B9EF-4854E6612A5A}" type="presOf" srcId="{F6CEA25D-BFD0-44B7-9444-D885C1A0F1E1}" destId="{02FEF54F-45A0-472B-BD0C-B48F0ED9AE7C}" srcOrd="1" destOrd="3" presId="urn:microsoft.com/office/officeart/2005/8/layout/vList4"/>
    <dgm:cxn modelId="{3902F8C2-5EA9-4AA1-8AAB-503CDAAC26DD}" type="presOf" srcId="{60146E28-0C93-4A5D-BAEF-5247C3ADF779}" destId="{EA395693-1AAD-4332-9340-B9138F017F1D}" srcOrd="0" destOrd="0" presId="urn:microsoft.com/office/officeart/2005/8/layout/vList4"/>
    <dgm:cxn modelId="{81C91D58-F4FA-469C-A2D2-B55AAE9DE799}" type="presOf" srcId="{61414CAA-F963-4808-B39C-6931CAB90FA7}" destId="{EA395693-1AAD-4332-9340-B9138F017F1D}" srcOrd="0" destOrd="4" presId="urn:microsoft.com/office/officeart/2005/8/layout/vList4"/>
    <dgm:cxn modelId="{AA537FAA-A679-4F4D-AE70-B45B6D358BA0}" type="presOf" srcId="{00450A63-4E20-4259-A9D8-49A2A9195A9D}" destId="{D8E54FA1-2898-456B-8DB3-57938AC807A2}" srcOrd="1" destOrd="2" presId="urn:microsoft.com/office/officeart/2005/8/layout/vList4"/>
    <dgm:cxn modelId="{0D350083-8162-4405-B43F-4BEC1BE4DDA9}" type="presOf" srcId="{9452289A-3679-45A6-9F16-7B39453D17DD}" destId="{02FEF54F-45A0-472B-BD0C-B48F0ED9AE7C}" srcOrd="1" destOrd="2" presId="urn:microsoft.com/office/officeart/2005/8/layout/vList4"/>
    <dgm:cxn modelId="{395E3812-BB1F-4DA4-A28E-42CE49FC8773}" type="presOf" srcId="{61414CAA-F963-4808-B39C-6931CAB90FA7}" destId="{02FEF54F-45A0-472B-BD0C-B48F0ED9AE7C}" srcOrd="1" destOrd="4" presId="urn:microsoft.com/office/officeart/2005/8/layout/vList4"/>
    <dgm:cxn modelId="{CA79AA2D-7F90-42E0-9CF7-C3553050A486}" srcId="{775C73B7-3EB8-4F13-B414-0FF617CED1F2}" destId="{E52B09A5-0313-4BE4-A3D2-2DFBAA711551}" srcOrd="0" destOrd="0" parTransId="{BEA5CF8C-72E9-4037-8B5D-2EBFAC5E77BD}" sibTransId="{7317DD0E-7B4D-4A7A-ACA8-00E546F6D403}"/>
    <dgm:cxn modelId="{8F92F683-14E3-43C1-A934-5DBADE7B60F7}" type="presOf" srcId="{775C73B7-3EB8-4F13-B414-0FF617CED1F2}" destId="{D8E54FA1-2898-456B-8DB3-57938AC807A2}" srcOrd="1" destOrd="0" presId="urn:microsoft.com/office/officeart/2005/8/layout/vList4"/>
    <dgm:cxn modelId="{05AF52C2-4AB6-4AA1-8657-E85F8836D086}" type="presOf" srcId="{E52B09A5-0313-4BE4-A3D2-2DFBAA711551}" destId="{AA574F6B-5785-4ECD-808A-6A195EF6337E}" srcOrd="0" destOrd="1" presId="urn:microsoft.com/office/officeart/2005/8/layout/vList4"/>
    <dgm:cxn modelId="{7FE7C009-0086-4BFD-A7BD-061434BDD69B}" type="presOf" srcId="{971F2B2C-C3AA-4956-B39B-EF35DC4D0E1D}" destId="{1E6A45EB-F555-4AE2-BB57-4F72113F4334}" srcOrd="0" destOrd="2" presId="urn:microsoft.com/office/officeart/2005/8/layout/vList4"/>
    <dgm:cxn modelId="{9C016F0F-E3AB-4A87-8BF9-D22392CE3E6B}" type="presOf" srcId="{00450A63-4E20-4259-A9D8-49A2A9195A9D}" destId="{AA574F6B-5785-4ECD-808A-6A195EF6337E}" srcOrd="0" destOrd="2" presId="urn:microsoft.com/office/officeart/2005/8/layout/vList4"/>
    <dgm:cxn modelId="{5B10E367-7825-48A6-943F-D6E74FFA8576}" type="presOf" srcId="{9452289A-3679-45A6-9F16-7B39453D17DD}" destId="{EA395693-1AAD-4332-9340-B9138F017F1D}" srcOrd="0" destOrd="2" presId="urn:microsoft.com/office/officeart/2005/8/layout/vList4"/>
    <dgm:cxn modelId="{99D410EE-4DF1-4F63-8F20-D47B8F75E95A}" srcId="{60146E28-0C93-4A5D-BAEF-5247C3ADF779}" destId="{F6CEA25D-BFD0-44B7-9444-D885C1A0F1E1}" srcOrd="2" destOrd="0" parTransId="{3D52380B-F3BA-44E6-AFB2-1D804FC2A8E6}" sibTransId="{15A75427-950F-41F0-9BEB-BC8B9C85A540}"/>
    <dgm:cxn modelId="{9A4B1701-A616-4FF1-B2A5-5389BBB9598C}" type="presParOf" srcId="{8C47D54E-EC6E-4009-BADE-57C7AE65649E}" destId="{9A936B08-B556-49F6-9D2D-BC839C4493A8}" srcOrd="0" destOrd="0" presId="urn:microsoft.com/office/officeart/2005/8/layout/vList4"/>
    <dgm:cxn modelId="{29A9A16A-8DF0-4D65-A69C-583ADA322BE1}" type="presParOf" srcId="{9A936B08-B556-49F6-9D2D-BC839C4493A8}" destId="{1E6A45EB-F555-4AE2-BB57-4F72113F4334}" srcOrd="0" destOrd="0" presId="urn:microsoft.com/office/officeart/2005/8/layout/vList4"/>
    <dgm:cxn modelId="{FC9BAC9B-3C23-453C-885D-91485594753C}" type="presParOf" srcId="{9A936B08-B556-49F6-9D2D-BC839C4493A8}" destId="{DE9FC783-C743-4A8F-A3B6-CA4111401016}" srcOrd="1" destOrd="0" presId="urn:microsoft.com/office/officeart/2005/8/layout/vList4"/>
    <dgm:cxn modelId="{2357E5C6-70CA-479C-9E69-3BD284552CF6}" type="presParOf" srcId="{9A936B08-B556-49F6-9D2D-BC839C4493A8}" destId="{6B4A290E-5694-40B7-9FE7-D558C7D46D70}" srcOrd="2" destOrd="0" presId="urn:microsoft.com/office/officeart/2005/8/layout/vList4"/>
    <dgm:cxn modelId="{34435D95-2A35-45AA-AF6A-D1E60B4DC013}" type="presParOf" srcId="{8C47D54E-EC6E-4009-BADE-57C7AE65649E}" destId="{954B8BC4-198F-49DE-A5BF-E78627DA6E03}" srcOrd="1" destOrd="0" presId="urn:microsoft.com/office/officeart/2005/8/layout/vList4"/>
    <dgm:cxn modelId="{6134FE6B-7AD0-4DFF-B935-15ABC8A0362A}" type="presParOf" srcId="{8C47D54E-EC6E-4009-BADE-57C7AE65649E}" destId="{3BD66AD3-ABC0-4D52-A586-0F37D791ACDE}" srcOrd="2" destOrd="0" presId="urn:microsoft.com/office/officeart/2005/8/layout/vList4"/>
    <dgm:cxn modelId="{70E7E5C6-96CE-4B60-B8A4-604FEB898F6C}" type="presParOf" srcId="{3BD66AD3-ABC0-4D52-A586-0F37D791ACDE}" destId="{AA574F6B-5785-4ECD-808A-6A195EF6337E}" srcOrd="0" destOrd="0" presId="urn:microsoft.com/office/officeart/2005/8/layout/vList4"/>
    <dgm:cxn modelId="{BF7D046B-9986-40CD-8825-23DBF52DE3E1}" type="presParOf" srcId="{3BD66AD3-ABC0-4D52-A586-0F37D791ACDE}" destId="{BE8E74B5-40EE-459E-A5D9-FADEE2AA8BF1}" srcOrd="1" destOrd="0" presId="urn:microsoft.com/office/officeart/2005/8/layout/vList4"/>
    <dgm:cxn modelId="{F1A51FB9-87A2-411D-9F88-A2C66AB90E90}" type="presParOf" srcId="{3BD66AD3-ABC0-4D52-A586-0F37D791ACDE}" destId="{D8E54FA1-2898-456B-8DB3-57938AC807A2}" srcOrd="2" destOrd="0" presId="urn:microsoft.com/office/officeart/2005/8/layout/vList4"/>
    <dgm:cxn modelId="{11DE1096-979F-4F20-B0A4-B63D6E224722}" type="presParOf" srcId="{8C47D54E-EC6E-4009-BADE-57C7AE65649E}" destId="{94ADF08D-6134-4C5D-9948-4BE65B304261}" srcOrd="3" destOrd="0" presId="urn:microsoft.com/office/officeart/2005/8/layout/vList4"/>
    <dgm:cxn modelId="{245AF004-8C89-4A1E-9C1D-7E3DD44E5E1A}" type="presParOf" srcId="{8C47D54E-EC6E-4009-BADE-57C7AE65649E}" destId="{5FBA392D-BF1A-4FE3-9F0D-3CE13E47337D}" srcOrd="4" destOrd="0" presId="urn:microsoft.com/office/officeart/2005/8/layout/vList4"/>
    <dgm:cxn modelId="{52DE3CC2-9891-4537-B6B6-E2D3FD429BE5}" type="presParOf" srcId="{5FBA392D-BF1A-4FE3-9F0D-3CE13E47337D}" destId="{EA395693-1AAD-4332-9340-B9138F017F1D}" srcOrd="0" destOrd="0" presId="urn:microsoft.com/office/officeart/2005/8/layout/vList4"/>
    <dgm:cxn modelId="{F83BFCBE-8F04-4229-B329-82B3C00432CA}" type="presParOf" srcId="{5FBA392D-BF1A-4FE3-9F0D-3CE13E47337D}" destId="{F86200A1-92C2-439B-A204-047201ACB79D}" srcOrd="1" destOrd="0" presId="urn:microsoft.com/office/officeart/2005/8/layout/vList4"/>
    <dgm:cxn modelId="{79864C08-4728-4556-A76D-B50B27597DCB}" type="presParOf" srcId="{5FBA392D-BF1A-4FE3-9F0D-3CE13E47337D}" destId="{02FEF54F-45A0-472B-BD0C-B48F0ED9AE7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68E83-1974-47F4-84F8-76456DB1A539}">
      <dsp:nvSpPr>
        <dsp:cNvPr id="0" name=""/>
        <dsp:cNvSpPr/>
      </dsp:nvSpPr>
      <dsp:spPr>
        <a:xfrm>
          <a:off x="0" y="4376337"/>
          <a:ext cx="11037887" cy="95743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≤ 500 Employees</a:t>
          </a:r>
          <a:endParaRPr lang="en-US" sz="3300" kern="1200" dirty="0">
            <a:solidFill>
              <a:schemeClr val="tx1"/>
            </a:solidFill>
            <a:latin typeface="+mn-lt"/>
          </a:endParaRPr>
        </a:p>
      </dsp:txBody>
      <dsp:txXfrm>
        <a:off x="0" y="4376337"/>
        <a:ext cx="11037887" cy="957435"/>
      </dsp:txXfrm>
    </dsp:sp>
    <dsp:sp modelId="{BB7DFE83-66A7-4CE4-8A4D-E3A916ABE0ED}">
      <dsp:nvSpPr>
        <dsp:cNvPr id="0" name=""/>
        <dsp:cNvSpPr/>
      </dsp:nvSpPr>
      <dsp:spPr>
        <a:xfrm rot="10800000">
          <a:off x="0" y="2918162"/>
          <a:ext cx="11037887" cy="1472536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In existence before February 15, 2020</a:t>
          </a:r>
        </a:p>
      </dsp:txBody>
      <dsp:txXfrm rot="10800000">
        <a:off x="0" y="2918162"/>
        <a:ext cx="11037887" cy="956810"/>
      </dsp:txXfrm>
    </dsp:sp>
    <dsp:sp modelId="{B02DB7C4-BE3B-42B1-9070-939E0D7A75FE}">
      <dsp:nvSpPr>
        <dsp:cNvPr id="0" name=""/>
        <dsp:cNvSpPr/>
      </dsp:nvSpPr>
      <dsp:spPr>
        <a:xfrm rot="10800000">
          <a:off x="0" y="1459988"/>
          <a:ext cx="11037887" cy="1472536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Non-Profit Organization under IRC 501(c)(3) &amp; (c)(19)</a:t>
          </a:r>
        </a:p>
      </dsp:txBody>
      <dsp:txXfrm rot="10800000">
        <a:off x="0" y="1459988"/>
        <a:ext cx="11037887" cy="956810"/>
      </dsp:txXfrm>
    </dsp:sp>
    <dsp:sp modelId="{AB765BD9-46DD-4255-BEE8-92E16E0295E5}">
      <dsp:nvSpPr>
        <dsp:cNvPr id="0" name=""/>
        <dsp:cNvSpPr/>
      </dsp:nvSpPr>
      <dsp:spPr>
        <a:xfrm rot="10800000">
          <a:off x="0" y="1813"/>
          <a:ext cx="11037887" cy="14725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Non-Profit Eligibility</a:t>
          </a:r>
        </a:p>
      </dsp:txBody>
      <dsp:txXfrm rot="10800000">
        <a:off x="0" y="1813"/>
        <a:ext cx="11037887" cy="956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EF4B6-3054-4E72-81F3-D0385A5AADEB}">
      <dsp:nvSpPr>
        <dsp:cNvPr id="0" name=""/>
        <dsp:cNvSpPr/>
      </dsp:nvSpPr>
      <dsp:spPr>
        <a:xfrm>
          <a:off x="0" y="1600676"/>
          <a:ext cx="11037887" cy="213423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B42DB-6BBC-41CE-9BD9-A85BD4085B46}">
      <dsp:nvSpPr>
        <dsp:cNvPr id="0" name=""/>
        <dsp:cNvSpPr/>
      </dsp:nvSpPr>
      <dsp:spPr>
        <a:xfrm>
          <a:off x="848" y="0"/>
          <a:ext cx="1360602" cy="213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48" y="0"/>
        <a:ext cx="1360602" cy="2134234"/>
      </dsp:txXfrm>
    </dsp:sp>
    <dsp:sp modelId="{4A3A5983-ACFA-4500-BD22-2096A8B06A57}">
      <dsp:nvSpPr>
        <dsp:cNvPr id="0" name=""/>
        <dsp:cNvSpPr/>
      </dsp:nvSpPr>
      <dsp:spPr>
        <a:xfrm>
          <a:off x="414370" y="2401014"/>
          <a:ext cx="533558" cy="53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A6F40-BF82-475E-934B-23E4D59D75E9}">
      <dsp:nvSpPr>
        <dsp:cNvPr id="0" name=""/>
        <dsp:cNvSpPr/>
      </dsp:nvSpPr>
      <dsp:spPr>
        <a:xfrm>
          <a:off x="1429481" y="3201352"/>
          <a:ext cx="1360602" cy="213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29481" y="3201352"/>
        <a:ext cx="1360602" cy="2134234"/>
      </dsp:txXfrm>
    </dsp:sp>
    <dsp:sp modelId="{F5F67287-101B-48BF-99BC-FAB45214D777}">
      <dsp:nvSpPr>
        <dsp:cNvPr id="0" name=""/>
        <dsp:cNvSpPr/>
      </dsp:nvSpPr>
      <dsp:spPr>
        <a:xfrm>
          <a:off x="1843003" y="2401014"/>
          <a:ext cx="533558" cy="53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820BE-4BFB-448D-B571-601503D1BD0F}">
      <dsp:nvSpPr>
        <dsp:cNvPr id="0" name=""/>
        <dsp:cNvSpPr/>
      </dsp:nvSpPr>
      <dsp:spPr>
        <a:xfrm>
          <a:off x="2858114" y="0"/>
          <a:ext cx="1360602" cy="213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Flexibility Act Passed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6/5/2020</a:t>
          </a:r>
        </a:p>
      </dsp:txBody>
      <dsp:txXfrm>
        <a:off x="2858114" y="0"/>
        <a:ext cx="1360602" cy="2134234"/>
      </dsp:txXfrm>
    </dsp:sp>
    <dsp:sp modelId="{669E011A-54FD-4A66-B5B6-506CE6B6C3DE}">
      <dsp:nvSpPr>
        <dsp:cNvPr id="0" name=""/>
        <dsp:cNvSpPr/>
      </dsp:nvSpPr>
      <dsp:spPr>
        <a:xfrm>
          <a:off x="3271636" y="2401014"/>
          <a:ext cx="533558" cy="53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98DCD-741A-4FB1-8407-4DA3FAE24A39}">
      <dsp:nvSpPr>
        <dsp:cNvPr id="0" name=""/>
        <dsp:cNvSpPr/>
      </dsp:nvSpPr>
      <dsp:spPr>
        <a:xfrm>
          <a:off x="4286747" y="3201352"/>
          <a:ext cx="1360602" cy="213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86747" y="3201352"/>
        <a:ext cx="1360602" cy="2134234"/>
      </dsp:txXfrm>
    </dsp:sp>
    <dsp:sp modelId="{E6C7D5B2-E33E-4C54-8DA2-9CAD37A96C60}">
      <dsp:nvSpPr>
        <dsp:cNvPr id="0" name=""/>
        <dsp:cNvSpPr/>
      </dsp:nvSpPr>
      <dsp:spPr>
        <a:xfrm>
          <a:off x="4700269" y="2401014"/>
          <a:ext cx="533558" cy="53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A225C-668B-44DD-8BB1-0AA011654C1D}">
      <dsp:nvSpPr>
        <dsp:cNvPr id="0" name=""/>
        <dsp:cNvSpPr/>
      </dsp:nvSpPr>
      <dsp:spPr>
        <a:xfrm>
          <a:off x="5715380" y="0"/>
          <a:ext cx="1360602" cy="213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715380" y="0"/>
        <a:ext cx="1360602" cy="2134234"/>
      </dsp:txXfrm>
    </dsp:sp>
    <dsp:sp modelId="{2B1943C6-4A0C-4CDE-8715-2A40B828DE21}">
      <dsp:nvSpPr>
        <dsp:cNvPr id="0" name=""/>
        <dsp:cNvSpPr/>
      </dsp:nvSpPr>
      <dsp:spPr>
        <a:xfrm>
          <a:off x="6128902" y="2401014"/>
          <a:ext cx="533558" cy="53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CBEB6-EA92-4C70-9041-E0F634C375BB}">
      <dsp:nvSpPr>
        <dsp:cNvPr id="0" name=""/>
        <dsp:cNvSpPr/>
      </dsp:nvSpPr>
      <dsp:spPr>
        <a:xfrm>
          <a:off x="7144013" y="3201352"/>
          <a:ext cx="1360602" cy="213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12/31/2020</a:t>
          </a:r>
        </a:p>
      </dsp:txBody>
      <dsp:txXfrm>
        <a:off x="7144013" y="3201352"/>
        <a:ext cx="1360602" cy="2134234"/>
      </dsp:txXfrm>
    </dsp:sp>
    <dsp:sp modelId="{3B8CBEC6-DD62-489B-B5D0-2051DD5164D1}">
      <dsp:nvSpPr>
        <dsp:cNvPr id="0" name=""/>
        <dsp:cNvSpPr/>
      </dsp:nvSpPr>
      <dsp:spPr>
        <a:xfrm>
          <a:off x="7557535" y="2401014"/>
          <a:ext cx="533558" cy="53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9E1B8-1173-4F78-8ADE-55EC211BCD97}">
      <dsp:nvSpPr>
        <dsp:cNvPr id="0" name=""/>
        <dsp:cNvSpPr/>
      </dsp:nvSpPr>
      <dsp:spPr>
        <a:xfrm>
          <a:off x="8572646" y="0"/>
          <a:ext cx="1360602" cy="213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Forgiveness Application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10 months after CP</a:t>
          </a:r>
        </a:p>
      </dsp:txBody>
      <dsp:txXfrm>
        <a:off x="8572646" y="0"/>
        <a:ext cx="1360602" cy="2134234"/>
      </dsp:txXfrm>
    </dsp:sp>
    <dsp:sp modelId="{AF617564-0B0A-48D6-8C24-D7002BF42626}">
      <dsp:nvSpPr>
        <dsp:cNvPr id="0" name=""/>
        <dsp:cNvSpPr/>
      </dsp:nvSpPr>
      <dsp:spPr>
        <a:xfrm>
          <a:off x="8986168" y="2401014"/>
          <a:ext cx="533558" cy="533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81D0-9A82-4E79-BA3B-EF03F85E4E99}">
      <dsp:nvSpPr>
        <dsp:cNvPr id="0" name=""/>
        <dsp:cNvSpPr/>
      </dsp:nvSpPr>
      <dsp:spPr>
        <a:xfrm>
          <a:off x="0" y="0"/>
          <a:ext cx="11038117" cy="166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Payroll Test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≥ </a:t>
          </a:r>
          <a:r>
            <a:rPr lang="en-US" sz="2000" kern="1200" dirty="0"/>
            <a:t>60% for Payroll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≤ 40% for Non-Payroll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October 8</a:t>
          </a:r>
          <a:r>
            <a:rPr lang="en-US" sz="2000" kern="1200" baseline="30000" dirty="0"/>
            <a:t>th</a:t>
          </a:r>
          <a:r>
            <a:rPr lang="en-US" sz="2000" kern="1200" dirty="0"/>
            <a:t> Notice: &lt;$50,000 Payroll Test </a:t>
          </a:r>
          <a:r>
            <a:rPr lang="en-US" sz="2000" u="sng" kern="1200" dirty="0"/>
            <a:t>only</a:t>
          </a:r>
          <a:r>
            <a:rPr lang="en-US" sz="2000" u="none" kern="1200" dirty="0"/>
            <a:t> Test</a:t>
          </a:r>
          <a:endParaRPr lang="en-US" sz="2000" kern="1200" dirty="0"/>
        </a:p>
      </dsp:txBody>
      <dsp:txXfrm>
        <a:off x="2374360" y="0"/>
        <a:ext cx="8663756" cy="1667370"/>
      </dsp:txXfrm>
    </dsp:sp>
    <dsp:sp modelId="{313122A6-65D9-457A-ACE0-DDF7A6458F49}">
      <dsp:nvSpPr>
        <dsp:cNvPr id="0" name=""/>
        <dsp:cNvSpPr/>
      </dsp:nvSpPr>
      <dsp:spPr>
        <a:xfrm>
          <a:off x="166737" y="166737"/>
          <a:ext cx="2207623" cy="13338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CE4DB-4E1B-4F9C-9A02-237536D9CD98}">
      <dsp:nvSpPr>
        <dsp:cNvPr id="0" name=""/>
        <dsp:cNvSpPr/>
      </dsp:nvSpPr>
      <dsp:spPr>
        <a:xfrm>
          <a:off x="0" y="1834108"/>
          <a:ext cx="11038117" cy="166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Full-Time Equivalent Employee (FTE) Test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December 31, 2020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Flexibility Act Safe Harbor</a:t>
          </a:r>
        </a:p>
      </dsp:txBody>
      <dsp:txXfrm>
        <a:off x="2374360" y="1834108"/>
        <a:ext cx="8663756" cy="1667370"/>
      </dsp:txXfrm>
    </dsp:sp>
    <dsp:sp modelId="{B78F58D8-668F-4294-836F-4D8EF8854397}">
      <dsp:nvSpPr>
        <dsp:cNvPr id="0" name=""/>
        <dsp:cNvSpPr/>
      </dsp:nvSpPr>
      <dsp:spPr>
        <a:xfrm>
          <a:off x="166737" y="2000845"/>
          <a:ext cx="2207623" cy="13338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4B89-06CC-4D64-833F-482C3977B65E}">
      <dsp:nvSpPr>
        <dsp:cNvPr id="0" name=""/>
        <dsp:cNvSpPr/>
      </dsp:nvSpPr>
      <dsp:spPr>
        <a:xfrm>
          <a:off x="0" y="3668216"/>
          <a:ext cx="11038117" cy="166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Salary Reduction Test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75% of January 1, 2020 – March 31, 2020 Salary</a:t>
          </a:r>
        </a:p>
      </dsp:txBody>
      <dsp:txXfrm>
        <a:off x="2374360" y="3668216"/>
        <a:ext cx="8663756" cy="1667370"/>
      </dsp:txXfrm>
    </dsp:sp>
    <dsp:sp modelId="{4CF6AEF6-E0C1-4CE3-A6CD-61409570B079}">
      <dsp:nvSpPr>
        <dsp:cNvPr id="0" name=""/>
        <dsp:cNvSpPr/>
      </dsp:nvSpPr>
      <dsp:spPr>
        <a:xfrm>
          <a:off x="166737" y="3834953"/>
          <a:ext cx="2207623" cy="13338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5FEC4-DC0E-46BA-A96C-F7E4C87F1A5A}">
      <dsp:nvSpPr>
        <dsp:cNvPr id="0" name=""/>
        <dsp:cNvSpPr/>
      </dsp:nvSpPr>
      <dsp:spPr>
        <a:xfrm>
          <a:off x="4415154" y="1774216"/>
          <a:ext cx="6622732" cy="16673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Self employed individuals with no employees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Borrower did not reduce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Compensation of Q1 2020 employees by more than 25%, and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Number of employees or average paid hours from Jan 1 to end of CP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Borrower did not reduce compensation of Q1 2020 employees by more than 25% and unable to operate at the same level as before Feb 15, 2020 because of government regulations</a:t>
          </a:r>
        </a:p>
      </dsp:txBody>
      <dsp:txXfrm>
        <a:off x="4415154" y="1982637"/>
        <a:ext cx="5997468" cy="1250528"/>
      </dsp:txXfrm>
    </dsp:sp>
    <dsp:sp modelId="{957057DC-119D-4BFE-9057-C05C696E28F4}">
      <dsp:nvSpPr>
        <dsp:cNvPr id="0" name=""/>
        <dsp:cNvSpPr/>
      </dsp:nvSpPr>
      <dsp:spPr>
        <a:xfrm>
          <a:off x="331" y="1787855"/>
          <a:ext cx="4415154" cy="166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Form 3508EZ </a:t>
          </a:r>
        </a:p>
      </dsp:txBody>
      <dsp:txXfrm>
        <a:off x="81725" y="1869249"/>
        <a:ext cx="4252366" cy="1504582"/>
      </dsp:txXfrm>
    </dsp:sp>
    <dsp:sp modelId="{20B2E907-0337-4A5C-9B6C-5EC785A52B4E}">
      <dsp:nvSpPr>
        <dsp:cNvPr id="0" name=""/>
        <dsp:cNvSpPr/>
      </dsp:nvSpPr>
      <dsp:spPr>
        <a:xfrm>
          <a:off x="4415154" y="0"/>
          <a:ext cx="6622732" cy="16673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Received a PPP Loan of ≤ $50,000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Not eligible if together with affiliates received loans totaling &gt; $2m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Exempt from the FTE Test and Salary Reduction Test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3.57 million outstanding PPP loans of $50,000 ($62 billion)</a:t>
          </a:r>
        </a:p>
      </dsp:txBody>
      <dsp:txXfrm>
        <a:off x="4415154" y="208421"/>
        <a:ext cx="5997468" cy="1250528"/>
      </dsp:txXfrm>
    </dsp:sp>
    <dsp:sp modelId="{3CB5D61B-4B8D-46F7-8B53-6ECE796D48BF}">
      <dsp:nvSpPr>
        <dsp:cNvPr id="0" name=""/>
        <dsp:cNvSpPr/>
      </dsp:nvSpPr>
      <dsp:spPr>
        <a:xfrm>
          <a:off x="331" y="0"/>
          <a:ext cx="4415154" cy="166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Form 3508S</a:t>
          </a:r>
        </a:p>
      </dsp:txBody>
      <dsp:txXfrm>
        <a:off x="81725" y="81394"/>
        <a:ext cx="4252366" cy="1504582"/>
      </dsp:txXfrm>
    </dsp:sp>
    <dsp:sp modelId="{C9995088-2807-4D1C-96CB-19C6D7D47205}">
      <dsp:nvSpPr>
        <dsp:cNvPr id="0" name=""/>
        <dsp:cNvSpPr/>
      </dsp:nvSpPr>
      <dsp:spPr>
        <a:xfrm>
          <a:off x="4415154" y="3668216"/>
          <a:ext cx="6622732" cy="16673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Must meet all Tests, notwithstanding Safe Harbors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Payroll Test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Full Time Equivalent Employee (FTE) Test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Salary Reduction Test</a:t>
          </a:r>
        </a:p>
      </dsp:txBody>
      <dsp:txXfrm>
        <a:off x="4415154" y="3876637"/>
        <a:ext cx="5997468" cy="1250528"/>
      </dsp:txXfrm>
    </dsp:sp>
    <dsp:sp modelId="{C36D3634-5C18-4E04-969A-5D86E52FCA89}">
      <dsp:nvSpPr>
        <dsp:cNvPr id="0" name=""/>
        <dsp:cNvSpPr/>
      </dsp:nvSpPr>
      <dsp:spPr>
        <a:xfrm>
          <a:off x="0" y="3668216"/>
          <a:ext cx="4415154" cy="166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Form 3508</a:t>
          </a:r>
        </a:p>
      </dsp:txBody>
      <dsp:txXfrm>
        <a:off x="81394" y="3749610"/>
        <a:ext cx="4252366" cy="1504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68E83-1974-47F4-84F8-76456DB1A539}">
      <dsp:nvSpPr>
        <dsp:cNvPr id="0" name=""/>
        <dsp:cNvSpPr/>
      </dsp:nvSpPr>
      <dsp:spPr>
        <a:xfrm>
          <a:off x="0" y="4016378"/>
          <a:ext cx="11037887" cy="131826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 existence before January 31, 2020</a:t>
          </a:r>
          <a:endParaRPr lang="en-US" sz="3300" kern="1200" dirty="0">
            <a:solidFill>
              <a:schemeClr val="tx1"/>
            </a:solidFill>
            <a:latin typeface="+mn-lt"/>
          </a:endParaRPr>
        </a:p>
      </dsp:txBody>
      <dsp:txXfrm>
        <a:off x="0" y="4016378"/>
        <a:ext cx="11037887" cy="1318265"/>
      </dsp:txXfrm>
    </dsp:sp>
    <dsp:sp modelId="{B02DB7C4-BE3B-42B1-9070-939E0D7A75FE}">
      <dsp:nvSpPr>
        <dsp:cNvPr id="0" name=""/>
        <dsp:cNvSpPr/>
      </dsp:nvSpPr>
      <dsp:spPr>
        <a:xfrm rot="10800000">
          <a:off x="0" y="2008660"/>
          <a:ext cx="11037887" cy="2027491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solidFill>
                <a:schemeClr val="tx1"/>
              </a:solidFill>
            </a:rPr>
            <a:t>Non-Profit Organization under IRC 501(c),(d), or (e)</a:t>
          </a:r>
        </a:p>
      </dsp:txBody>
      <dsp:txXfrm rot="10800000">
        <a:off x="0" y="2008660"/>
        <a:ext cx="11037887" cy="1317403"/>
      </dsp:txXfrm>
    </dsp:sp>
    <dsp:sp modelId="{AB765BD9-46DD-4255-BEE8-92E16E0295E5}">
      <dsp:nvSpPr>
        <dsp:cNvPr id="0" name=""/>
        <dsp:cNvSpPr/>
      </dsp:nvSpPr>
      <dsp:spPr>
        <a:xfrm rot="10800000">
          <a:off x="0" y="943"/>
          <a:ext cx="11037887" cy="202749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Non-Profit Eligibility</a:t>
          </a:r>
        </a:p>
      </dsp:txBody>
      <dsp:txXfrm rot="10800000">
        <a:off x="0" y="943"/>
        <a:ext cx="11037887" cy="1317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6B342-127B-47E3-8AEF-8757FB61DD34}">
      <dsp:nvSpPr>
        <dsp:cNvPr id="0" name=""/>
        <dsp:cNvSpPr/>
      </dsp:nvSpPr>
      <dsp:spPr>
        <a:xfrm>
          <a:off x="0" y="5248868"/>
          <a:ext cx="11037887" cy="36841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Ratio of unrestricted cash and investments to existing outstanding and undrawn available debt &gt; 55%</a:t>
          </a:r>
        </a:p>
      </dsp:txBody>
      <dsp:txXfrm>
        <a:off x="0" y="5248868"/>
        <a:ext cx="11037887" cy="368414"/>
      </dsp:txXfrm>
    </dsp:sp>
    <dsp:sp modelId="{A568511C-00DE-4407-830D-EE9E0363E583}">
      <dsp:nvSpPr>
        <dsp:cNvPr id="0" name=""/>
        <dsp:cNvSpPr/>
      </dsp:nvSpPr>
      <dsp:spPr>
        <a:xfrm rot="10800000">
          <a:off x="0" y="4491698"/>
          <a:ext cx="11037887" cy="762696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Ratio of liquid assets to average daily expenses over the previous year 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≥ 60 days</a:t>
          </a:r>
          <a:endParaRPr lang="en-US" sz="2000" kern="1200" dirty="0"/>
        </a:p>
      </dsp:txBody>
      <dsp:txXfrm rot="10800000">
        <a:off x="0" y="4491698"/>
        <a:ext cx="11037887" cy="495577"/>
      </dsp:txXfrm>
    </dsp:sp>
    <dsp:sp modelId="{CBA65739-8CD2-4876-BE15-87F392D4D783}">
      <dsp:nvSpPr>
        <dsp:cNvPr id="0" name=""/>
        <dsp:cNvSpPr/>
      </dsp:nvSpPr>
      <dsp:spPr>
        <a:xfrm rot="10800000">
          <a:off x="0" y="3930602"/>
          <a:ext cx="11037887" cy="56662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Ratio of adjusted 2019 EBIDA to unrestricted 2019 operating revenue 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≥ 2%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3930602"/>
        <a:ext cx="11037887" cy="368174"/>
      </dsp:txXfrm>
    </dsp:sp>
    <dsp:sp modelId="{FCBD2C94-0A61-4552-90DC-33BBE115D6C5}">
      <dsp:nvSpPr>
        <dsp:cNvPr id="0" name=""/>
        <dsp:cNvSpPr/>
      </dsp:nvSpPr>
      <dsp:spPr>
        <a:xfrm rot="10800000">
          <a:off x="0" y="3369506"/>
          <a:ext cx="11037887" cy="56662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Non-donation revenues 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≥ 60% of expenses from 2017 -2019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3369506"/>
        <a:ext cx="11037887" cy="368174"/>
      </dsp:txXfrm>
    </dsp:sp>
    <dsp:sp modelId="{67B25157-83F3-4287-AF90-BE75ADA3C08D}">
      <dsp:nvSpPr>
        <dsp:cNvPr id="0" name=""/>
        <dsp:cNvSpPr/>
      </dsp:nvSpPr>
      <dsp:spPr>
        <a:xfrm rot="10800000">
          <a:off x="0" y="2808410"/>
          <a:ext cx="11037887" cy="56662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Endowment &lt; $ 3 billion</a:t>
          </a:r>
        </a:p>
      </dsp:txBody>
      <dsp:txXfrm rot="10800000">
        <a:off x="0" y="2808410"/>
        <a:ext cx="11037887" cy="368174"/>
      </dsp:txXfrm>
    </dsp:sp>
    <dsp:sp modelId="{ED04A11B-0C20-466A-9791-ED802F8A698C}">
      <dsp:nvSpPr>
        <dsp:cNvPr id="0" name=""/>
        <dsp:cNvSpPr/>
      </dsp:nvSpPr>
      <dsp:spPr>
        <a:xfrm rot="10800000">
          <a:off x="0" y="2247314"/>
          <a:ext cx="11037887" cy="56662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≥ 10 employees</a:t>
          </a:r>
        </a:p>
      </dsp:txBody>
      <dsp:txXfrm rot="10800000">
        <a:off x="0" y="2247314"/>
        <a:ext cx="11037887" cy="368174"/>
      </dsp:txXfrm>
    </dsp:sp>
    <dsp:sp modelId="{7D8EA7DF-68D0-4CA4-9086-AF173D486650}">
      <dsp:nvSpPr>
        <dsp:cNvPr id="0" name=""/>
        <dsp:cNvSpPr/>
      </dsp:nvSpPr>
      <dsp:spPr>
        <a:xfrm rot="10800000">
          <a:off x="0" y="1686218"/>
          <a:ext cx="11037887" cy="56662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≤</a:t>
          </a:r>
          <a:r>
            <a:rPr lang="en-US" sz="20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15,000 Employees or 2019 annual revenues $5 billion or less</a:t>
          </a:r>
          <a:endParaRPr lang="en-US" sz="2000" kern="1200" dirty="0">
            <a:solidFill>
              <a:schemeClr val="tx1"/>
            </a:solidFill>
            <a:latin typeface="+mn-lt"/>
          </a:endParaRPr>
        </a:p>
      </dsp:txBody>
      <dsp:txXfrm rot="10800000">
        <a:off x="0" y="1686218"/>
        <a:ext cx="11037887" cy="368174"/>
      </dsp:txXfrm>
    </dsp:sp>
    <dsp:sp modelId="{C690C58D-ECD6-47E0-A9BE-AE7F00033F26}">
      <dsp:nvSpPr>
        <dsp:cNvPr id="0" name=""/>
        <dsp:cNvSpPr/>
      </dsp:nvSpPr>
      <dsp:spPr>
        <a:xfrm rot="10800000">
          <a:off x="0" y="1125122"/>
          <a:ext cx="11037887" cy="56662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Must have been formed in the United States</a:t>
          </a:r>
        </a:p>
      </dsp:txBody>
      <dsp:txXfrm rot="10800000">
        <a:off x="0" y="1125122"/>
        <a:ext cx="11037887" cy="368174"/>
      </dsp:txXfrm>
    </dsp:sp>
    <dsp:sp modelId="{B02DB7C4-BE3B-42B1-9070-939E0D7A75FE}">
      <dsp:nvSpPr>
        <dsp:cNvPr id="0" name=""/>
        <dsp:cNvSpPr/>
      </dsp:nvSpPr>
      <dsp:spPr>
        <a:xfrm rot="10800000">
          <a:off x="0" y="564026"/>
          <a:ext cx="11037887" cy="566622"/>
        </a:xfrm>
        <a:prstGeom prst="upArrowCallou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Continuous operation since on or before January 1, 2015</a:t>
          </a:r>
        </a:p>
      </dsp:txBody>
      <dsp:txXfrm rot="10800000">
        <a:off x="0" y="564026"/>
        <a:ext cx="11037887" cy="368174"/>
      </dsp:txXfrm>
    </dsp:sp>
    <dsp:sp modelId="{AB765BD9-46DD-4255-BEE8-92E16E0295E5}">
      <dsp:nvSpPr>
        <dsp:cNvPr id="0" name=""/>
        <dsp:cNvSpPr/>
      </dsp:nvSpPr>
      <dsp:spPr>
        <a:xfrm rot="10800000">
          <a:off x="0" y="2931"/>
          <a:ext cx="11037887" cy="5666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Non-Profit Eligibility – 501(c)(3) &amp; (c)(19)</a:t>
          </a:r>
        </a:p>
      </dsp:txBody>
      <dsp:txXfrm rot="10800000">
        <a:off x="0" y="2931"/>
        <a:ext cx="11037887" cy="3681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2F25A-A60D-4649-BF49-D17928D18B10}">
      <dsp:nvSpPr>
        <dsp:cNvPr id="0" name=""/>
        <dsp:cNvSpPr/>
      </dsp:nvSpPr>
      <dsp:spPr>
        <a:xfrm rot="10800000">
          <a:off x="2453483" y="94"/>
          <a:ext cx="7702296" cy="2053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$70 Million – Small Business Emergency Assistance Grant Program, Phase 3 </a:t>
          </a:r>
        </a:p>
      </dsp:txBody>
      <dsp:txXfrm rot="10800000">
        <a:off x="2966914" y="94"/>
        <a:ext cx="7188865" cy="2053726"/>
      </dsp:txXfrm>
    </dsp:sp>
    <dsp:sp modelId="{ACE29B40-F0ED-4745-8343-C52AA955248E}">
      <dsp:nvSpPr>
        <dsp:cNvPr id="0" name=""/>
        <dsp:cNvSpPr/>
      </dsp:nvSpPr>
      <dsp:spPr>
        <a:xfrm>
          <a:off x="1426620" y="94"/>
          <a:ext cx="2053726" cy="20537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F61E6-A367-46AF-A191-03DB4DAF084D}">
      <dsp:nvSpPr>
        <dsp:cNvPr id="0" name=""/>
        <dsp:cNvSpPr/>
      </dsp:nvSpPr>
      <dsp:spPr>
        <a:xfrm rot="10800000">
          <a:off x="2453483" y="2666873"/>
          <a:ext cx="7702296" cy="2053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63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$20.4 Million - NJ Small and Micro Business PPE Access Program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https://covid19.nj.gov/ppeaccess</a:t>
          </a:r>
        </a:p>
      </dsp:txBody>
      <dsp:txXfrm rot="10800000">
        <a:off x="2966914" y="2666873"/>
        <a:ext cx="7188865" cy="2053726"/>
      </dsp:txXfrm>
    </dsp:sp>
    <dsp:sp modelId="{16499B3D-67EB-4880-95A7-A3E2E8B6C3FA}">
      <dsp:nvSpPr>
        <dsp:cNvPr id="0" name=""/>
        <dsp:cNvSpPr/>
      </dsp:nvSpPr>
      <dsp:spPr>
        <a:xfrm>
          <a:off x="1426620" y="2666873"/>
          <a:ext cx="2053726" cy="20537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45EB-F555-4AE2-BB57-4F72113F4334}">
      <dsp:nvSpPr>
        <dsp:cNvPr id="0" name=""/>
        <dsp:cNvSpPr/>
      </dsp:nvSpPr>
      <dsp:spPr>
        <a:xfrm>
          <a:off x="0" y="0"/>
          <a:ext cx="10720388" cy="1628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Passaic County’s Board of Chosen Freeholders and Department of Planning &amp; Economic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$10 million grant program for small businesses and non-profits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Up to $10,000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&lt; 25 employees</a:t>
          </a:r>
        </a:p>
      </dsp:txBody>
      <dsp:txXfrm>
        <a:off x="2306879" y="0"/>
        <a:ext cx="8413508" cy="1628014"/>
      </dsp:txXfrm>
    </dsp:sp>
    <dsp:sp modelId="{DE9FC783-C743-4A8F-A3B6-CA4111401016}">
      <dsp:nvSpPr>
        <dsp:cNvPr id="0" name=""/>
        <dsp:cNvSpPr/>
      </dsp:nvSpPr>
      <dsp:spPr>
        <a:xfrm>
          <a:off x="162801" y="162801"/>
          <a:ext cx="2144077" cy="1302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74F6B-5785-4ECD-808A-6A195EF6337E}">
      <dsp:nvSpPr>
        <dsp:cNvPr id="0" name=""/>
        <dsp:cNvSpPr/>
      </dsp:nvSpPr>
      <dsp:spPr>
        <a:xfrm>
          <a:off x="0" y="1790815"/>
          <a:ext cx="10720388" cy="1628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Hudson County Economic Development Corporation (HCEDC)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$100,000 grant to New Jersey Community Capital (NJCC)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Reduce the 3% interest rate to 0% for eligible small businesses and non-profits applying to the Garden State Relief Fund</a:t>
          </a:r>
        </a:p>
      </dsp:txBody>
      <dsp:txXfrm>
        <a:off x="2306879" y="1790815"/>
        <a:ext cx="8413508" cy="1628014"/>
      </dsp:txXfrm>
    </dsp:sp>
    <dsp:sp modelId="{BE8E74B5-40EE-459E-A5D9-FADEE2AA8BF1}">
      <dsp:nvSpPr>
        <dsp:cNvPr id="0" name=""/>
        <dsp:cNvSpPr/>
      </dsp:nvSpPr>
      <dsp:spPr>
        <a:xfrm>
          <a:off x="162801" y="1953616"/>
          <a:ext cx="2144077" cy="1302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5693-1AAD-4332-9340-B9138F017F1D}">
      <dsp:nvSpPr>
        <dsp:cNvPr id="0" name=""/>
        <dsp:cNvSpPr/>
      </dsp:nvSpPr>
      <dsp:spPr>
        <a:xfrm>
          <a:off x="0" y="3581630"/>
          <a:ext cx="10720388" cy="1628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Monmouth County CARES Economic Assistance Grant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$10 million grant program for small businesses and non-profits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501(c)(3), (c)(4), (c)(6), and (c)(19)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Up to $20,000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≤</a:t>
          </a:r>
          <a:r>
            <a:rPr lang="en-US" sz="1600" kern="1200" dirty="0"/>
            <a:t> $5 million or less in gross revenues</a:t>
          </a:r>
        </a:p>
      </dsp:txBody>
      <dsp:txXfrm>
        <a:off x="2306879" y="3581630"/>
        <a:ext cx="8413508" cy="1628014"/>
      </dsp:txXfrm>
    </dsp:sp>
    <dsp:sp modelId="{F86200A1-92C2-439B-A204-047201ACB79D}">
      <dsp:nvSpPr>
        <dsp:cNvPr id="0" name=""/>
        <dsp:cNvSpPr/>
      </dsp:nvSpPr>
      <dsp:spPr>
        <a:xfrm>
          <a:off x="162801" y="3744432"/>
          <a:ext cx="2144077" cy="1302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DDBA-4C69-4FDB-A898-04CE2B2FC95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0AF1-091D-431A-BD78-C53CD5D4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81F7D-0DBE-472C-9E5B-DB6A655B8B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6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o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243611"/>
            <a:ext cx="4818644" cy="5579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41819" y="883517"/>
            <a:ext cx="6024160" cy="1271636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3000" b="1" cap="all" baseline="0">
                <a:solidFill>
                  <a:srgbClr val="2A3620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ENTER THE</a:t>
            </a:r>
            <a:br>
              <a:rPr lang="en-US" dirty="0"/>
            </a:br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IN THIS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1819" y="2162078"/>
            <a:ext cx="6024160" cy="962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EBA12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Subtitle In This Space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602018" y="5811509"/>
            <a:ext cx="10892124" cy="11481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0" y="652695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Minion Pro"/>
                <a:cs typeface="Minion Pro"/>
              </a:rPr>
              <a:t>LADDEY, CLARK &amp; RYAN LLP - 60 BLUE HERON ROAD, SUITE 300, SPARTA, NJ 07871  /  TEL: (973) 729-1880  /  </a:t>
            </a:r>
            <a:r>
              <a:rPr lang="en-US" sz="900" dirty="0">
                <a:solidFill>
                  <a:srgbClr val="EBA121"/>
                </a:solidFill>
                <a:latin typeface="Minion Pro"/>
                <a:cs typeface="Minion Pro"/>
              </a:rPr>
              <a:t>WWW.LCRLAW.COM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02018" y="5926666"/>
            <a:ext cx="10892124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PERSONAL INJURY  /  GOVERNMENT SERVICES  /  EMPLOYMENT AND LABOR  /  BUSINESS LAW  /  COMMERCIAL LITIGATION  /  </a:t>
            </a:r>
          </a:p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ENVIRONMENTAL LAW  /  WORKERS’ COMPENSATION  /  LAND USE AND ZONING  /  TRUSTS, ESTATES AND WILLS</a:t>
            </a:r>
          </a:p>
        </p:txBody>
      </p:sp>
    </p:spTree>
    <p:extLst>
      <p:ext uri="{BB962C8B-B14F-4D97-AF65-F5344CB8AC3E}">
        <p14:creationId xmlns:p14="http://schemas.microsoft.com/office/powerpoint/2010/main" val="161566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1230420" y="923636"/>
            <a:ext cx="3458505" cy="2439940"/>
          </a:xfrm>
          <a:prstGeom prst="rect">
            <a:avLst/>
          </a:prstGeom>
          <a:solidFill>
            <a:srgbClr val="FFCF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1713860" y="1447800"/>
            <a:ext cx="1532209" cy="930564"/>
          </a:xfrm>
          <a:prstGeom prst="rect">
            <a:avLst/>
          </a:prstGeom>
          <a:solidFill>
            <a:srgbClr val="2A3620"/>
          </a:solidFill>
          <a:ln w="57150" cap="sq" cmpd="sng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695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Minion Pro"/>
                <a:cs typeface="Minion Pro"/>
              </a:rPr>
              <a:t>LADDEY, CLARK &amp; RYAN LLP - 60 BLUE HERON ROAD, SUITE 300, SPARTA, NJ 07871  /  TEL: (973) 729-1880  /  </a:t>
            </a:r>
            <a:r>
              <a:rPr lang="en-US" sz="900" dirty="0">
                <a:solidFill>
                  <a:srgbClr val="EA9922"/>
                </a:solidFill>
                <a:latin typeface="Minion Pro"/>
                <a:cs typeface="Minion Pro"/>
              </a:rPr>
              <a:t>WWW.LCRLAW.COM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602018" y="5811509"/>
            <a:ext cx="10892124" cy="11481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20889" y="700424"/>
            <a:ext cx="2026868" cy="1270000"/>
          </a:xfrm>
          <a:prstGeom prst="rect">
            <a:avLst/>
          </a:prstGeom>
          <a:solidFill>
            <a:srgbClr val="EBA121"/>
          </a:solidFill>
          <a:ln w="57150" cap="sq" cmpd="sng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2281" y="828517"/>
            <a:ext cx="2160284" cy="10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50" spc="0" dirty="0">
                <a:solidFill>
                  <a:schemeClr val="bg1"/>
                </a:solidFill>
                <a:latin typeface="Arial"/>
                <a:cs typeface="Arial"/>
              </a:rPr>
              <a:t>COMMITTED</a:t>
            </a:r>
            <a:r>
              <a:rPr lang="en-US" sz="1050" spc="0" baseline="0" dirty="0">
                <a:solidFill>
                  <a:schemeClr val="bg1"/>
                </a:solidFill>
                <a:latin typeface="Arial"/>
                <a:cs typeface="Arial"/>
              </a:rPr>
              <a:t> TO THE</a:t>
            </a:r>
          </a:p>
          <a:p>
            <a:pPr algn="l">
              <a:lnSpc>
                <a:spcPct val="80000"/>
              </a:lnSpc>
            </a:pPr>
            <a:r>
              <a:rPr lang="en-US" sz="2000" spc="0" baseline="0" dirty="0">
                <a:solidFill>
                  <a:srgbClr val="FFCF65"/>
                </a:solidFill>
                <a:latin typeface="Arial"/>
                <a:cs typeface="Arial"/>
              </a:rPr>
              <a:t>SUCCESS</a:t>
            </a:r>
          </a:p>
          <a:p>
            <a:pPr algn="l">
              <a:lnSpc>
                <a:spcPct val="80000"/>
              </a:lnSpc>
            </a:pPr>
            <a:r>
              <a:rPr lang="en-US" sz="1050" spc="0" baseline="0" dirty="0">
                <a:solidFill>
                  <a:schemeClr val="bg1"/>
                </a:solidFill>
                <a:latin typeface="Arial"/>
                <a:cs typeface="Arial"/>
              </a:rPr>
              <a:t>OF OUR</a:t>
            </a:r>
          </a:p>
          <a:p>
            <a:pPr algn="l">
              <a:lnSpc>
                <a:spcPct val="80000"/>
              </a:lnSpc>
            </a:pPr>
            <a:r>
              <a:rPr lang="en-US" sz="1700" spc="0" baseline="0" dirty="0">
                <a:solidFill>
                  <a:schemeClr val="bg1"/>
                </a:solidFill>
                <a:latin typeface="Arial"/>
                <a:cs typeface="Arial"/>
              </a:rPr>
              <a:t>CLIENTS &amp;</a:t>
            </a:r>
          </a:p>
          <a:p>
            <a:pPr algn="l">
              <a:lnSpc>
                <a:spcPct val="75000"/>
              </a:lnSpc>
            </a:pPr>
            <a:r>
              <a:rPr lang="en-US" sz="1700" spc="0" baseline="0" dirty="0">
                <a:solidFill>
                  <a:schemeClr val="bg1"/>
                </a:solidFill>
                <a:latin typeface="Arial"/>
                <a:cs typeface="Arial"/>
              </a:rPr>
              <a:t>COMMUNITY</a:t>
            </a:r>
            <a:r>
              <a:rPr lang="en-US" sz="1800" spc="0" baseline="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1800" spc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1819" y="2046623"/>
            <a:ext cx="6024160" cy="9628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EBA12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Subtitle In This Space</a:t>
            </a:r>
          </a:p>
        </p:txBody>
      </p:sp>
      <p:pic>
        <p:nvPicPr>
          <p:cNvPr id="2" name="Picture 1" descr="famil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4" y="533401"/>
            <a:ext cx="1368685" cy="8497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4" name="Picture 3" descr="cour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276601"/>
            <a:ext cx="3103171" cy="1926591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hakinghand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75" y="1844194"/>
            <a:ext cx="2626975" cy="1630946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602018" y="5926666"/>
            <a:ext cx="10892124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PERSONAL INJURY  /  GOVERNMENT SERVICES  /  EMPLOYMENT AND LABOR  /  BUSINESS LAW  /  COMMERCIAL LITIGATION  /  </a:t>
            </a:r>
          </a:p>
          <a:p>
            <a:pPr algn="ctr">
              <a:lnSpc>
                <a:spcPct val="125000"/>
              </a:lnSpc>
            </a:pPr>
            <a:r>
              <a:rPr lang="en-US" sz="850" kern="1200" spc="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ENVIRONMENTAL LAW  /  WORKERS’ COMPENSATION  /  LAND USE AND ZONING  /  TRUSTS, ESTATES AND WILLS</a:t>
            </a:r>
          </a:p>
        </p:txBody>
      </p:sp>
    </p:spTree>
    <p:extLst>
      <p:ext uri="{BB962C8B-B14F-4D97-AF65-F5344CB8AC3E}">
        <p14:creationId xmlns:p14="http://schemas.microsoft.com/office/powerpoint/2010/main" val="338820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46158" y="1888144"/>
            <a:ext cx="8403724" cy="9829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1" cap="all">
                <a:solidFill>
                  <a:srgbClr val="28351B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Enter section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46158" y="2884599"/>
            <a:ext cx="8403725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057051" y="2610704"/>
            <a:ext cx="10108687" cy="11480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2017" y="6526954"/>
            <a:ext cx="10752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LOCAL</a:t>
            </a:r>
            <a:r>
              <a:rPr lang="en-US" sz="1000" baseline="0" dirty="0">
                <a:solidFill>
                  <a:schemeClr val="bg1"/>
                </a:solidFill>
                <a:latin typeface="Minion Pro"/>
                <a:cs typeface="Minion Pro"/>
              </a:rPr>
              <a:t> FOOTPRINT. </a:t>
            </a:r>
            <a:r>
              <a:rPr lang="en-US" sz="1000" baseline="0" dirty="0">
                <a:solidFill>
                  <a:srgbClr val="EA9922"/>
                </a:solidFill>
                <a:latin typeface="Minion Pro"/>
                <a:cs typeface="Minion Pro"/>
              </a:rPr>
              <a:t>BIG IMPACT. </a:t>
            </a:r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/  TEL: (973) 729-1880  / WWW.LCRLAW.COM</a:t>
            </a:r>
            <a:endParaRPr lang="en-US" sz="1000" dirty="0">
              <a:solidFill>
                <a:srgbClr val="EA9922"/>
              </a:solidFill>
              <a:latin typeface="Minion Pro"/>
              <a:cs typeface="Minion Pro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9897873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1" dirty="0">
              <a:solidFill>
                <a:srgbClr val="28351B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197023" y="6511636"/>
            <a:ext cx="420768" cy="315576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EA99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057449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1BFDA-80D9-594C-9D30-BD1F8718EC1A}" type="slidenum">
              <a:rPr lang="en-US" sz="1000" b="1" smtClean="0">
                <a:solidFill>
                  <a:srgbClr val="28351B"/>
                </a:solidFill>
              </a:rPr>
              <a:pPr/>
              <a:t>‹#›</a:t>
            </a:fld>
            <a:endParaRPr lang="en-US" sz="1000" b="1" dirty="0">
              <a:solidFill>
                <a:srgbClr val="28351B"/>
              </a:solidFill>
            </a:endParaRPr>
          </a:p>
        </p:txBody>
      </p:sp>
      <p:pic>
        <p:nvPicPr>
          <p:cNvPr id="11" name="Picture 10" descr="LCR-Logo-Color-Larg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90" y="5956955"/>
            <a:ext cx="1474412" cy="833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7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2018" y="291528"/>
            <a:ext cx="11038117" cy="60395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28351B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018" y="948362"/>
            <a:ext cx="11038117" cy="53352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602018" y="907094"/>
            <a:ext cx="11038117" cy="11482"/>
          </a:xfrm>
          <a:prstGeom prst="line">
            <a:avLst/>
          </a:prstGeom>
          <a:ln w="28575" cmpd="sng">
            <a:solidFill>
              <a:srgbClr val="EA992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54568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1BFDA-80D9-594C-9D30-BD1F8718EC1A}" type="slidenum">
              <a:rPr lang="en-US" sz="1000" b="1" smtClean="0">
                <a:solidFill>
                  <a:srgbClr val="28351B"/>
                </a:solidFill>
              </a:rPr>
              <a:pPr/>
              <a:t>‹#›</a:t>
            </a:fld>
            <a:endParaRPr lang="en-US" sz="1000" b="1" dirty="0">
              <a:solidFill>
                <a:srgbClr val="28351B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02017" y="6526954"/>
            <a:ext cx="10752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LOCAL</a:t>
            </a:r>
            <a:r>
              <a:rPr lang="en-US" sz="1000" baseline="0" dirty="0">
                <a:solidFill>
                  <a:schemeClr val="bg1"/>
                </a:solidFill>
                <a:latin typeface="Minion Pro"/>
                <a:cs typeface="Minion Pro"/>
              </a:rPr>
              <a:t> FOOTPRINT. </a:t>
            </a:r>
            <a:r>
              <a:rPr lang="en-US" sz="1000" baseline="0" dirty="0">
                <a:solidFill>
                  <a:srgbClr val="EA9922"/>
                </a:solidFill>
                <a:latin typeface="Minion Pro"/>
                <a:cs typeface="Minion Pro"/>
              </a:rPr>
              <a:t>BIG IMPACT. </a:t>
            </a:r>
            <a:r>
              <a:rPr lang="en-US" sz="1000" dirty="0">
                <a:solidFill>
                  <a:schemeClr val="bg1"/>
                </a:solidFill>
                <a:latin typeface="Minion Pro"/>
                <a:cs typeface="Minion Pro"/>
              </a:rPr>
              <a:t>/  TEL: (973) 729-1880  / WWW.LCRLAW.COM</a:t>
            </a:r>
            <a:endParaRPr lang="en-US" sz="1000" dirty="0">
              <a:solidFill>
                <a:srgbClr val="EA9922"/>
              </a:solidFill>
              <a:latin typeface="Minion Pro"/>
              <a:cs typeface="Minion Pro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197023" y="6511636"/>
            <a:ext cx="420768" cy="315576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EA99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057449" y="6532612"/>
            <a:ext cx="704016" cy="2593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1BFDA-80D9-594C-9D30-BD1F8718EC1A}" type="slidenum">
              <a:rPr lang="en-US" sz="1000" b="1" smtClean="0">
                <a:solidFill>
                  <a:srgbClr val="28351B"/>
                </a:solidFill>
              </a:rPr>
              <a:pPr/>
              <a:t>‹#›</a:t>
            </a:fld>
            <a:endParaRPr lang="en-US" sz="1000" b="1" dirty="0">
              <a:solidFill>
                <a:srgbClr val="28351B"/>
              </a:solidFill>
            </a:endParaRPr>
          </a:p>
        </p:txBody>
      </p:sp>
      <p:pic>
        <p:nvPicPr>
          <p:cNvPr id="11" name="Picture 10" descr="LCR-Logo-Color-Large-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90" y="5956955"/>
            <a:ext cx="1474412" cy="833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80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2C1EAB-3C0E-A742-B1F6-B09BE1B6049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D9DDC-8C40-D84C-83D6-5DCBFEE58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8256" cy="68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idx="1"/>
          </p:nvPr>
        </p:nvSpPr>
        <p:spPr>
          <a:xfrm>
            <a:off x="618187" y="350324"/>
            <a:ext cx="10805374" cy="585311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Minion Pro"/>
              </a:rPr>
              <a:t>Non-Profits and Covid-19 funds and loans through state and federal programs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accent3">
                  <a:lumMod val="50000"/>
                </a:schemeClr>
              </a:solidFill>
              <a:latin typeface="Minion Pro"/>
            </a:endParaRPr>
          </a:p>
          <a:p>
            <a:pPr marL="0" indent="0" algn="ctr">
              <a:buNone/>
            </a:pPr>
            <a:r>
              <a:rPr lang="en-US" sz="2800" b="1" dirty="0">
                <a:latin typeface="Minion Pro"/>
              </a:rPr>
              <a:t>Shan H. Kadkoy, Esq.</a:t>
            </a:r>
          </a:p>
          <a:p>
            <a:pPr marL="0" indent="0" algn="ctr">
              <a:buNone/>
            </a:pPr>
            <a:r>
              <a:rPr lang="en-US" sz="2800" b="1" dirty="0">
                <a:latin typeface="Minion Pro"/>
              </a:rPr>
              <a:t>November 12, 2020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13200" y="2584532"/>
            <a:ext cx="4518120" cy="2371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BA12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6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355F4-CA1F-4858-8696-C9B1832BE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" y="4238701"/>
            <a:ext cx="3649013" cy="17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DD71-5A22-40B7-942B-5C4B5B62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Paycheck Protection Program (PPP) – Forgiveness Applications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D0E8D1-ABAB-4F5F-9FCB-D56448CAD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23152"/>
              </p:ext>
            </p:extLst>
          </p:nvPr>
        </p:nvGraphicFramePr>
        <p:xfrm>
          <a:off x="601663" y="947738"/>
          <a:ext cx="11037887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36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17CC-C5BF-46EB-8DB1-59A4D51E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159" y="1560973"/>
            <a:ext cx="8403724" cy="982944"/>
          </a:xfrm>
        </p:spPr>
        <p:txBody>
          <a:bodyPr>
            <a:noAutofit/>
          </a:bodyPr>
          <a:lstStyle/>
          <a:p>
            <a:r>
              <a:rPr lang="en-US" sz="6500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6387-A741-474C-82FC-3E047FD0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6875" y="2688903"/>
            <a:ext cx="9422291" cy="3456627"/>
          </a:xfrm>
        </p:spPr>
        <p:txBody>
          <a:bodyPr/>
          <a:lstStyle/>
          <a:p>
            <a:r>
              <a:rPr lang="en-US" sz="4400" b="1" cap="all" dirty="0">
                <a:solidFill>
                  <a:srgbClr val="28351B"/>
                </a:solidFill>
                <a:latin typeface="Minion Pro"/>
                <a:ea typeface="+mj-ea"/>
              </a:rPr>
              <a:t>Economic Injury disaster loan (EIDL)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5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106F7-13D6-4269-9189-D1ED5C01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Injury Disaster Loan (EIDL) (cont.)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524487-EE81-4D1D-891B-7AA2F1E51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471308"/>
              </p:ext>
            </p:extLst>
          </p:nvPr>
        </p:nvGraphicFramePr>
        <p:xfrm>
          <a:off x="551865" y="895485"/>
          <a:ext cx="11037887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46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3E85C5-11ED-4FE8-9334-A53702FC0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5302"/>
              </p:ext>
            </p:extLst>
          </p:nvPr>
        </p:nvGraphicFramePr>
        <p:xfrm>
          <a:off x="326570" y="261258"/>
          <a:ext cx="11533334" cy="566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6667">
                  <a:extLst>
                    <a:ext uri="{9D8B030D-6E8A-4147-A177-3AD203B41FA5}">
                      <a16:colId xmlns:a16="http://schemas.microsoft.com/office/drawing/2014/main" val="3331164828"/>
                    </a:ext>
                  </a:extLst>
                </a:gridCol>
                <a:gridCol w="5766667">
                  <a:extLst>
                    <a:ext uri="{9D8B030D-6E8A-4147-A177-3AD203B41FA5}">
                      <a16:colId xmlns:a16="http://schemas.microsoft.com/office/drawing/2014/main" val="1113955846"/>
                    </a:ext>
                  </a:extLst>
                </a:gridCol>
              </a:tblGrid>
              <a:tr h="707734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Economic Injury Disaster Loan (EIDL)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EIDL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07673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 meet financial obligation and operating expenses that could have been met had the disaster not occurred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205443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Interest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2.75% for non-profits</a:t>
                      </a:r>
                    </a:p>
                    <a:p>
                      <a:pPr algn="ctr"/>
                      <a:r>
                        <a:rPr lang="en-US" dirty="0"/>
                        <a:t>3.75% for businesses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46005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Six months of working capital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05477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27747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Use Of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Working Capital and Normal Operating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02500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Principal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Deferred 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16959"/>
                  </a:ext>
                </a:extLst>
              </a:tr>
              <a:tr h="70773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Collateral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&gt;$25,000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8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83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17CC-C5BF-46EB-8DB1-59A4D51E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159" y="1560973"/>
            <a:ext cx="8403724" cy="982944"/>
          </a:xfrm>
        </p:spPr>
        <p:txBody>
          <a:bodyPr>
            <a:noAutofit/>
          </a:bodyPr>
          <a:lstStyle/>
          <a:p>
            <a:r>
              <a:rPr lang="en-US" sz="6500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6387-A741-474C-82FC-3E047FD0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6875" y="2688903"/>
            <a:ext cx="9422291" cy="3456627"/>
          </a:xfrm>
        </p:spPr>
        <p:txBody>
          <a:bodyPr/>
          <a:lstStyle/>
          <a:p>
            <a:r>
              <a:rPr lang="en-US" sz="4400" b="1" cap="all" dirty="0">
                <a:solidFill>
                  <a:srgbClr val="28351B"/>
                </a:solidFill>
                <a:latin typeface="Minion Pro"/>
                <a:ea typeface="+mj-ea"/>
              </a:rPr>
              <a:t>Main STREET LENDING PROGRAMS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3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106F7-13D6-4269-9189-D1ED5C01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18" y="199826"/>
            <a:ext cx="11038117" cy="603957"/>
          </a:xfrm>
        </p:spPr>
        <p:txBody>
          <a:bodyPr/>
          <a:lstStyle/>
          <a:p>
            <a:r>
              <a:rPr lang="en-US" dirty="0"/>
              <a:t>Main Street Lending Programs (cont.)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524487-EE81-4D1D-891B-7AA2F1E51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071918"/>
              </p:ext>
            </p:extLst>
          </p:nvPr>
        </p:nvGraphicFramePr>
        <p:xfrm>
          <a:off x="551865" y="735981"/>
          <a:ext cx="11037887" cy="562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11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Street Lending Programs for Non-Profit Organizations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5C63066-9F00-4263-B7B4-30A09DFC5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01028"/>
              </p:ext>
            </p:extLst>
          </p:nvPr>
        </p:nvGraphicFramePr>
        <p:xfrm>
          <a:off x="601662" y="947737"/>
          <a:ext cx="11038116" cy="50071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679372">
                  <a:extLst>
                    <a:ext uri="{9D8B030D-6E8A-4147-A177-3AD203B41FA5}">
                      <a16:colId xmlns:a16="http://schemas.microsoft.com/office/drawing/2014/main" val="820302906"/>
                    </a:ext>
                  </a:extLst>
                </a:gridCol>
                <a:gridCol w="3679372">
                  <a:extLst>
                    <a:ext uri="{9D8B030D-6E8A-4147-A177-3AD203B41FA5}">
                      <a16:colId xmlns:a16="http://schemas.microsoft.com/office/drawing/2014/main" val="3744789737"/>
                    </a:ext>
                  </a:extLst>
                </a:gridCol>
                <a:gridCol w="3679372">
                  <a:extLst>
                    <a:ext uri="{9D8B030D-6E8A-4147-A177-3AD203B41FA5}">
                      <a16:colId xmlns:a16="http://schemas.microsoft.com/office/drawing/2014/main" val="2188661694"/>
                    </a:ext>
                  </a:extLst>
                </a:gridCol>
              </a:tblGrid>
              <a:tr h="60720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Nonprofit Organization New Loan Facility (NONLF)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Nonprofit Organization Expanded Loan Facility (NOELF)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47366"/>
                  </a:ext>
                </a:extLst>
              </a:tr>
              <a:tr h="8674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Eligible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June 15,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 or before June 15, 2020 and remaining maturity of at least 18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06207"/>
                  </a:ext>
                </a:extLst>
              </a:tr>
              <a:tr h="4461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 Term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326341"/>
                  </a:ext>
                </a:extLst>
              </a:tr>
              <a:tr h="6072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Loan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$100,000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$10,000,000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725789"/>
                  </a:ext>
                </a:extLst>
              </a:tr>
              <a:tr h="6072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Loan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Lesser of $35 million or borrower’s average 2019 quarterly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Lesser of $300 million or borrower’s average 2019 quarterly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65503"/>
                  </a:ext>
                </a:extLst>
              </a:tr>
              <a:tr h="6072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Interest Rate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LIBOR (1 or 3 month) + 3% (Deferred 1 year)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LIBOR + 3% (Deferred 1 year)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480063"/>
                  </a:ext>
                </a:extLst>
              </a:tr>
              <a:tr h="4461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Principal Payments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Deferred 2 years; years 3-5: 15%, 15%, 70%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Deferred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30656"/>
                  </a:ext>
                </a:extLst>
              </a:tr>
              <a:tr h="6072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December 31, 2020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December 31, 2020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757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36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17CC-C5BF-46EB-8DB1-59A4D51E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159" y="1560973"/>
            <a:ext cx="8403724" cy="982944"/>
          </a:xfrm>
        </p:spPr>
        <p:txBody>
          <a:bodyPr>
            <a:noAutofit/>
          </a:bodyPr>
          <a:lstStyle/>
          <a:p>
            <a:r>
              <a:rPr lang="en-US" sz="6500" dirty="0"/>
              <a:t>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6387-A741-474C-82FC-3E047FD0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6875" y="2688903"/>
            <a:ext cx="9422291" cy="3456627"/>
          </a:xfrm>
        </p:spPr>
        <p:txBody>
          <a:bodyPr/>
          <a:lstStyle/>
          <a:p>
            <a:r>
              <a:rPr lang="en-US" sz="4400" b="1" cap="all" dirty="0">
                <a:solidFill>
                  <a:srgbClr val="28351B"/>
                </a:solidFill>
                <a:latin typeface="Minion Pro"/>
                <a:ea typeface="+mj-ea"/>
              </a:rPr>
              <a:t>State COVID-19 Relief programs for non-profits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8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9746A-87F9-4385-8C34-F617A740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791"/>
          </a:xfrm>
        </p:spPr>
        <p:txBody>
          <a:bodyPr/>
          <a:lstStyle/>
          <a:p>
            <a:r>
              <a:rPr lang="en-US" sz="3200" dirty="0"/>
              <a:t>The New Jersey Economic Development Authority (NJEDA)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FAEB68-E27B-494C-A883-61FA5AA3D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492190"/>
              </p:ext>
            </p:extLst>
          </p:nvPr>
        </p:nvGraphicFramePr>
        <p:xfrm>
          <a:off x="0" y="1439408"/>
          <a:ext cx="11582400" cy="47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28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BC33-4AB6-4D9A-84B7-AC25C984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158" y="1630969"/>
            <a:ext cx="8403724" cy="982944"/>
          </a:xfrm>
        </p:spPr>
        <p:txBody>
          <a:bodyPr>
            <a:noAutofit/>
          </a:bodyPr>
          <a:lstStyle/>
          <a:p>
            <a:r>
              <a:rPr kumimoji="0" lang="en-US" sz="6500" b="1" i="0" u="none" strike="noStrike" kern="1200" cap="all" spc="0" normalizeH="0" baseline="0" noProof="0" dirty="0">
                <a:ln>
                  <a:noFill/>
                </a:ln>
                <a:solidFill>
                  <a:srgbClr val="28351B"/>
                </a:solidFill>
                <a:effectLst/>
                <a:uLnTx/>
                <a:uFillTx/>
                <a:latin typeface="Minion Pro"/>
                <a:ea typeface="+mj-ea"/>
              </a:rPr>
              <a:t>5</a:t>
            </a:r>
            <a:endParaRPr lang="en-US" sz="6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30AE2-CEF8-477E-B5B1-6E6E17685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6158" y="2742500"/>
            <a:ext cx="8403725" cy="1500187"/>
          </a:xfrm>
        </p:spPr>
        <p:txBody>
          <a:bodyPr/>
          <a:lstStyle/>
          <a:p>
            <a:r>
              <a:rPr lang="en-US" sz="4400" b="1" dirty="0">
                <a:latin typeface="Minion Pro"/>
              </a:rPr>
              <a:t>COUNTY COVID-19 RELIEF PROGRAMS FOR NON-PROFITS</a:t>
            </a:r>
          </a:p>
        </p:txBody>
      </p:sp>
    </p:spTree>
    <p:extLst>
      <p:ext uri="{BB962C8B-B14F-4D97-AF65-F5344CB8AC3E}">
        <p14:creationId xmlns:p14="http://schemas.microsoft.com/office/powerpoint/2010/main" val="375139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5514" y="116114"/>
            <a:ext cx="8169093" cy="72208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Disclaimer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4025" y="1074057"/>
            <a:ext cx="874395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sz="6100" i="1" dirty="0"/>
              <a:t>The materials contained in this presentation were created by Laddey, Clark &amp; Ryan, LLP, for informational purposes only and are not intended and should not be construed as a substitute for legal advice.</a:t>
            </a:r>
          </a:p>
          <a:p>
            <a:r>
              <a:rPr lang="en-US" sz="6100" i="1" dirty="0"/>
              <a:t>This seminar is not intended to create an attorney-client relationship between you and Laddey, Clark &amp; Ryan, LLP.  </a:t>
            </a:r>
          </a:p>
          <a:p>
            <a:r>
              <a:rPr lang="en-US" sz="6100" i="1" dirty="0"/>
              <a:t>This seminar is not intended to serve as an advertisement or solicitation.</a:t>
            </a:r>
          </a:p>
          <a:p>
            <a:r>
              <a:rPr lang="en-US" sz="6100" i="1" dirty="0"/>
              <a:t>All materials in this seminar are copyrighted © 2020 Laddey, Clark &amp; Ryan, LLP. </a:t>
            </a:r>
          </a:p>
          <a:p>
            <a:r>
              <a:rPr lang="en-US" sz="6100" i="1" dirty="0"/>
              <a:t>The reproduction of any materials contained in this seminar without the permission of Laddey, Clark &amp; Ryan, LLP,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6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9746A-87F9-4385-8C34-F617A740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791"/>
          </a:xfrm>
        </p:spPr>
        <p:txBody>
          <a:bodyPr/>
          <a:lstStyle/>
          <a:p>
            <a:r>
              <a:rPr lang="en-US" sz="3200" dirty="0"/>
              <a:t>County COVID-19 Relief Programs for Non-Profits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FAEB68-E27B-494C-A883-61FA5AA3D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35946"/>
              </p:ext>
            </p:extLst>
          </p:nvPr>
        </p:nvGraphicFramePr>
        <p:xfrm>
          <a:off x="0" y="1439408"/>
          <a:ext cx="11582400" cy="47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E065A1-A7DA-47E2-9501-53675E96F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450948"/>
              </p:ext>
            </p:extLst>
          </p:nvPr>
        </p:nvGraphicFramePr>
        <p:xfrm>
          <a:off x="609600" y="928688"/>
          <a:ext cx="10720388" cy="520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037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8344"/>
            <a:ext cx="9144000" cy="73331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Connect with Laddey, Clark and Ryan, LLP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75513" y="1081656"/>
            <a:ext cx="8278588" cy="52020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r>
              <a:rPr lang="en-US" dirty="0"/>
              <a:t>	</a:t>
            </a:r>
            <a:r>
              <a:rPr lang="en-US" sz="2300" dirty="0"/>
              <a:t>	  Like us		     Connect with us		       Follow us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71" y="166075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9" y="166075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42" y="170293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4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17CC-C5BF-46EB-8DB1-59A4D51E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159" y="1560973"/>
            <a:ext cx="8403724" cy="982944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2A3620"/>
                </a:solidFill>
              </a:rPr>
              <a:t>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6387-A741-474C-82FC-3E047FD0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6875" y="2688903"/>
            <a:ext cx="9422291" cy="3456627"/>
          </a:xfrm>
        </p:spPr>
        <p:txBody>
          <a:bodyPr/>
          <a:lstStyle/>
          <a:p>
            <a:r>
              <a:rPr lang="en-US" sz="4400" b="1" cap="all" dirty="0">
                <a:solidFill>
                  <a:srgbClr val="28351B"/>
                </a:solidFill>
                <a:latin typeface="Minion Pro"/>
                <a:ea typeface="+mj-ea"/>
              </a:rPr>
              <a:t>Paycheck Protection Program (PPP)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2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8106F7-13D6-4269-9189-D1ED5C01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Paycheck Protection Program (cont.)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5524487-EE81-4D1D-891B-7AA2F1E51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544109"/>
              </p:ext>
            </p:extLst>
          </p:nvPr>
        </p:nvGraphicFramePr>
        <p:xfrm>
          <a:off x="551865" y="895485"/>
          <a:ext cx="11037887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79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Paycheck Protection Program (PPP) - Timeline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F421016-8638-4B83-A3F8-7F756A645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49379"/>
              </p:ext>
            </p:extLst>
          </p:nvPr>
        </p:nvGraphicFramePr>
        <p:xfrm>
          <a:off x="601663" y="947738"/>
          <a:ext cx="11037887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6FA58B8-387B-416D-B29F-E2FC15DE676C}"/>
              </a:ext>
            </a:extLst>
          </p:cNvPr>
          <p:cNvSpPr txBox="1"/>
          <p:nvPr/>
        </p:nvSpPr>
        <p:spPr>
          <a:xfrm>
            <a:off x="6096000" y="2082404"/>
            <a:ext cx="1860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PPP Applications End</a:t>
            </a:r>
          </a:p>
          <a:p>
            <a:pPr algn="ctr"/>
            <a:r>
              <a:rPr lang="en-US" dirty="0"/>
              <a:t>8/8/2020</a:t>
            </a: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FBD9C-3D5A-4C5D-99D8-98B3A1F8FD39}"/>
              </a:ext>
            </a:extLst>
          </p:cNvPr>
          <p:cNvSpPr txBox="1"/>
          <p:nvPr/>
        </p:nvSpPr>
        <p:spPr>
          <a:xfrm>
            <a:off x="601663" y="1805405"/>
            <a:ext cx="135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Cares Act Passed</a:t>
            </a:r>
          </a:p>
          <a:p>
            <a:pPr algn="ctr"/>
            <a:r>
              <a:rPr lang="en-US" dirty="0"/>
              <a:t>3/27/2020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1302A-E785-4DB1-87B1-F15351012BDA}"/>
              </a:ext>
            </a:extLst>
          </p:cNvPr>
          <p:cNvSpPr txBox="1"/>
          <p:nvPr/>
        </p:nvSpPr>
        <p:spPr>
          <a:xfrm>
            <a:off x="4988147" y="4292674"/>
            <a:ext cx="1357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S. 4116</a:t>
            </a:r>
          </a:p>
          <a:p>
            <a:pPr algn="ctr"/>
            <a:r>
              <a:rPr lang="en-US" dirty="0"/>
              <a:t>Extended PPP lending</a:t>
            </a:r>
          </a:p>
          <a:p>
            <a:pPr algn="ctr"/>
            <a:r>
              <a:rPr lang="en-US" dirty="0"/>
              <a:t>7/4/2020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0E5CE-AD54-4F0F-A221-49A0C4B4DE10}"/>
              </a:ext>
            </a:extLst>
          </p:cNvPr>
          <p:cNvSpPr txBox="1"/>
          <p:nvPr/>
        </p:nvSpPr>
        <p:spPr>
          <a:xfrm>
            <a:off x="1888106" y="4292673"/>
            <a:ext cx="1813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PPP Health Care Enhancement Act </a:t>
            </a:r>
          </a:p>
          <a:p>
            <a:pPr algn="ctr"/>
            <a:r>
              <a:rPr lang="en-US" dirty="0"/>
              <a:t>4/24/2020</a:t>
            </a:r>
          </a:p>
        </p:txBody>
      </p:sp>
    </p:spTree>
    <p:extLst>
      <p:ext uri="{BB962C8B-B14F-4D97-AF65-F5344CB8AC3E}">
        <p14:creationId xmlns:p14="http://schemas.microsoft.com/office/powerpoint/2010/main" val="328425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0951-46C3-4C66-B9D5-C8175601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Paycheck Protection Program (PPP) Forgiveness Tests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9A108C-A66D-455F-8ABE-8E7F4B0A6A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76252"/>
              </p:ext>
            </p:extLst>
          </p:nvPr>
        </p:nvGraphicFramePr>
        <p:xfrm>
          <a:off x="601663" y="947738"/>
          <a:ext cx="11038117" cy="533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23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15BE-E902-463D-B5C9-4963AC95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8351B"/>
                </a:solidFill>
                <a:effectLst/>
                <a:uLnTx/>
                <a:uFillTx/>
                <a:latin typeface="Minion Pro"/>
                <a:ea typeface="+mj-ea"/>
              </a:rPr>
              <a:t>Payroll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DD142-7935-4528-9CB1-16864B452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AutoNum type="arabicPeriod"/>
            </a:pPr>
            <a:r>
              <a:rPr lang="en-US" b="1" dirty="0"/>
              <a:t>Payroll</a:t>
            </a:r>
            <a:r>
              <a:rPr lang="en-US" dirty="0"/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60% of PPP Funds): </a:t>
            </a:r>
          </a:p>
          <a:p>
            <a:pPr lvl="1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8/52 of 2019 income ≤ $15,385 or 2.5/12 of 2019 income ≤  $20,833</a:t>
            </a:r>
          </a:p>
          <a:p>
            <a:pPr lvl="1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8/52 of 2019 income ≤ $15,385 or 24/52 of 2019 income ≤ $46,154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Incurred before the CP and paid during the CP</a:t>
            </a:r>
          </a:p>
          <a:p>
            <a:pPr marL="914400" lvl="1" indent="-457200"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Incurred during the CP or APCP and paid after the CP or APCP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Non-Payroll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(≤ 40% of PPP Funds)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Incurred before the CP and paid during the CP</a:t>
            </a:r>
          </a:p>
          <a:p>
            <a:pPr marL="914400" lvl="1" indent="-457200">
              <a:buAutoNum type="romanL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Incurred during the CP and paid on or before the next regular billing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5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C19A-3DA6-455B-84D9-FAE22138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Full-Time Equivalent Employee (FTE) Test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1F8C-17B9-4453-B800-80B5F6D17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Reference Periods:</a:t>
            </a:r>
          </a:p>
          <a:p>
            <a:r>
              <a:rPr lang="en-US" u="sng" dirty="0"/>
              <a:t>FTE Employees:</a:t>
            </a: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February 15, 2019 – June 30, 2019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January 1, 2020 – February 29, 2020</a:t>
            </a:r>
          </a:p>
          <a:p>
            <a:r>
              <a:rPr lang="en-US" u="sng" dirty="0"/>
              <a:t>Seasonal Employees</a:t>
            </a:r>
            <a:r>
              <a:rPr lang="en-US" dirty="0"/>
              <a:t>: 12-week period between May 1, 2019 – September 15, 2019</a:t>
            </a:r>
            <a:endParaRPr lang="en-US" b="1" dirty="0"/>
          </a:p>
          <a:p>
            <a:r>
              <a:rPr lang="en-US" b="1" dirty="0"/>
              <a:t>Safe Harbors:</a:t>
            </a:r>
          </a:p>
          <a:p>
            <a:pPr marL="457200" indent="-457200">
              <a:buAutoNum type="arabicPeriod"/>
            </a:pPr>
            <a:r>
              <a:rPr lang="en-US" dirty="0"/>
              <a:t>Refusal by prior employees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Inability to rehire previous employees on Feb. 15, 2020;</a:t>
            </a:r>
          </a:p>
          <a:p>
            <a:pPr marL="914400" lvl="1" indent="-457200">
              <a:buAutoNum type="romanLcPeriod"/>
            </a:pPr>
            <a:r>
              <a:rPr lang="en-US" dirty="0"/>
              <a:t>Inability to hire similarly qualified individuals on or before December 31, 2020; and</a:t>
            </a:r>
          </a:p>
          <a:p>
            <a:pPr marL="914400" lvl="1" indent="-457200">
              <a:buAutoNum type="romanLcPeriod"/>
            </a:pPr>
            <a:r>
              <a:rPr lang="en-US" dirty="0"/>
              <a:t>Inform state unemployment insurance office of rejected rehire within 30 days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Inability to rehire due to government regulations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Restore FTEs on or before December 31, 2020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3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EA1C-AAC3-4EFE-9C90-AB6AD63B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Reduction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7889-A045-4390-A71A-88148E1C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Salary reductions in excess of 25%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Full Forgiveness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Reference Period: </a:t>
            </a:r>
            <a:r>
              <a:rPr lang="en-US" dirty="0"/>
              <a:t>January 1, 2020 – March 31, 2020</a:t>
            </a:r>
          </a:p>
          <a:p>
            <a:endParaRPr lang="en-US" dirty="0"/>
          </a:p>
          <a:p>
            <a:r>
              <a:rPr lang="en-US" b="1" dirty="0"/>
              <a:t>Safe Harbors: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Restored Salaries on or before December 30, 2020</a:t>
            </a:r>
          </a:p>
        </p:txBody>
      </p:sp>
    </p:spTree>
    <p:extLst>
      <p:ext uri="{BB962C8B-B14F-4D97-AF65-F5344CB8AC3E}">
        <p14:creationId xmlns:p14="http://schemas.microsoft.com/office/powerpoint/2010/main" val="441657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19287</TotalTime>
  <Words>1090</Words>
  <Application>Microsoft Office PowerPoint</Application>
  <PresentationFormat>Widescreen</PresentationFormat>
  <Paragraphs>178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Minion Pro</vt:lpstr>
      <vt:lpstr>Times New Roman</vt:lpstr>
      <vt:lpstr>1_Office Theme</vt:lpstr>
      <vt:lpstr>PowerPoint Presentation</vt:lpstr>
      <vt:lpstr>Disclaimer</vt:lpstr>
      <vt:lpstr>1</vt:lpstr>
      <vt:lpstr>Paycheck Protection Program (cont.)</vt:lpstr>
      <vt:lpstr>Paycheck Protection Program (PPP) - Timeline </vt:lpstr>
      <vt:lpstr>Paycheck Protection Program (PPP) Forgiveness Tests</vt:lpstr>
      <vt:lpstr>Payroll Test</vt:lpstr>
      <vt:lpstr>Full-Time Equivalent Employee (FTE) Test </vt:lpstr>
      <vt:lpstr>Salary Reduction Test</vt:lpstr>
      <vt:lpstr>Paycheck Protection Program (PPP) – Forgiveness Applications</vt:lpstr>
      <vt:lpstr>2</vt:lpstr>
      <vt:lpstr>Economic Injury Disaster Loan (EIDL) (cont.)</vt:lpstr>
      <vt:lpstr>PowerPoint Presentation</vt:lpstr>
      <vt:lpstr>3</vt:lpstr>
      <vt:lpstr>Main Street Lending Programs (cont.)</vt:lpstr>
      <vt:lpstr>Main Street Lending Programs for Non-Profit Organizations</vt:lpstr>
      <vt:lpstr>4</vt:lpstr>
      <vt:lpstr>The New Jersey Economic Development Authority (NJEDA) </vt:lpstr>
      <vt:lpstr>5</vt:lpstr>
      <vt:lpstr>County COVID-19 Relief Programs for Non-Profits </vt:lpstr>
      <vt:lpstr>Connect with Laddey, Clark and Ryan, LLP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 H. Kadkoy</dc:creator>
  <cp:lastModifiedBy>Shan H. Kadkoy</cp:lastModifiedBy>
  <cp:revision>469</cp:revision>
  <dcterms:created xsi:type="dcterms:W3CDTF">2020-04-14T20:28:49Z</dcterms:created>
  <dcterms:modified xsi:type="dcterms:W3CDTF">2020-11-11T20:02:47Z</dcterms:modified>
</cp:coreProperties>
</file>